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9" r:id="rId3"/>
    <p:sldId id="329" r:id="rId4"/>
    <p:sldId id="305" r:id="rId5"/>
    <p:sldId id="277" r:id="rId6"/>
    <p:sldId id="260" r:id="rId7"/>
    <p:sldId id="306" r:id="rId8"/>
    <p:sldId id="262" r:id="rId9"/>
    <p:sldId id="264" r:id="rId10"/>
    <p:sldId id="308" r:id="rId11"/>
    <p:sldId id="261" r:id="rId12"/>
    <p:sldId id="266" r:id="rId13"/>
    <p:sldId id="269" r:id="rId14"/>
    <p:sldId id="267" r:id="rId15"/>
    <p:sldId id="330" r:id="rId16"/>
    <p:sldId id="341" r:id="rId17"/>
    <p:sldId id="309" r:id="rId18"/>
    <p:sldId id="270" r:id="rId19"/>
    <p:sldId id="271" r:id="rId20"/>
    <p:sldId id="273" r:id="rId21"/>
    <p:sldId id="278" r:id="rId22"/>
    <p:sldId id="324" r:id="rId23"/>
    <p:sldId id="274" r:id="rId24"/>
    <p:sldId id="310" r:id="rId25"/>
    <p:sldId id="275" r:id="rId26"/>
    <p:sldId id="276" r:id="rId27"/>
    <p:sldId id="325" r:id="rId28"/>
    <p:sldId id="280" r:id="rId29"/>
    <p:sldId id="311" r:id="rId30"/>
    <p:sldId id="295" r:id="rId31"/>
    <p:sldId id="296" r:id="rId32"/>
    <p:sldId id="302" r:id="rId33"/>
    <p:sldId id="316" r:id="rId34"/>
    <p:sldId id="299" r:id="rId35"/>
    <p:sldId id="313" r:id="rId36"/>
    <p:sldId id="287" r:id="rId37"/>
    <p:sldId id="314" r:id="rId38"/>
    <p:sldId id="288" r:id="rId39"/>
    <p:sldId id="317" r:id="rId40"/>
    <p:sldId id="300" r:id="rId41"/>
    <p:sldId id="301" r:id="rId42"/>
    <p:sldId id="282" r:id="rId43"/>
    <p:sldId id="333" r:id="rId44"/>
    <p:sldId id="326" r:id="rId45"/>
    <p:sldId id="331" r:id="rId46"/>
    <p:sldId id="334" r:id="rId47"/>
    <p:sldId id="335" r:id="rId48"/>
    <p:sldId id="328" r:id="rId49"/>
    <p:sldId id="336" r:id="rId50"/>
    <p:sldId id="340" r:id="rId51"/>
    <p:sldId id="337" r:id="rId52"/>
    <p:sldId id="365" r:id="rId53"/>
    <p:sldId id="366" r:id="rId54"/>
    <p:sldId id="319" r:id="rId55"/>
    <p:sldId id="360" r:id="rId56"/>
    <p:sldId id="362" r:id="rId57"/>
    <p:sldId id="353" r:id="rId58"/>
    <p:sldId id="359" r:id="rId59"/>
    <p:sldId id="344" r:id="rId60"/>
    <p:sldId id="345" r:id="rId61"/>
    <p:sldId id="354" r:id="rId62"/>
    <p:sldId id="356" r:id="rId63"/>
    <p:sldId id="357" r:id="rId64"/>
    <p:sldId id="355" r:id="rId65"/>
    <p:sldId id="358" r:id="rId66"/>
    <p:sldId id="346" r:id="rId67"/>
    <p:sldId id="364" r:id="rId68"/>
    <p:sldId id="363" r:id="rId6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12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12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12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12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12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12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12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12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12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12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12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12000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C:\Documents and Settings\sorokina_an\Рабочий стол\концлагерей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6425952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БЕЛГОРОДСКИЙ ГОСУДАРСТВЕННЫЙ АГРАРНЫЙ УНИВЕРСИТЕТ </a:t>
            </a:r>
            <a:r>
              <a:rPr lang="ru-RU" sz="16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/>
            </a:r>
            <a:br>
              <a:rPr lang="ru-RU" sz="16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</a:br>
            <a:r>
              <a:rPr lang="ru-RU" sz="16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имени В.Я. Горина</a:t>
            </a:r>
            <a:br>
              <a:rPr lang="ru-RU" sz="16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</a:br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Управление библиотечно-информационных ресурсов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07904" y="6309320"/>
            <a:ext cx="1656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2017 год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1988840"/>
            <a:ext cx="77768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Дни, как смерть, страшны</a:t>
            </a: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539552" y="4797152"/>
            <a:ext cx="7992888" cy="1400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Chevro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Lucida Console" pitchFamily="49" charset="0"/>
                <a:ea typeface="Calibri" pitchFamily="34" charset="0"/>
                <a:cs typeface="Times New Roman" pitchFamily="18" charset="0"/>
              </a:rPr>
              <a:t>11 апреля Международный день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Lucida Console" pitchFamily="49" charset="0"/>
                <a:ea typeface="Calibri" pitchFamily="34" charset="0"/>
                <a:cs typeface="Times New Roman" pitchFamily="18" charset="0"/>
              </a:rPr>
              <a:t> освобождения узников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Lucida Console" pitchFamily="49" charset="0"/>
                <a:ea typeface="Calibri" pitchFamily="34" charset="0"/>
                <a:cs typeface="Times New Roman" pitchFamily="18" charset="0"/>
              </a:rPr>
              <a:t>фашистских концлагерей</a:t>
            </a:r>
            <a:endParaRPr kumimoji="0" lang="ru-RU" sz="24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Lucida Console" pitchFamily="49" charset="0"/>
            </a:endParaRPr>
          </a:p>
        </p:txBody>
      </p:sp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kaktusblog.ru/wp-content/uploads/2017/02/145-9-571x4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51520" y="1988840"/>
            <a:ext cx="8712968" cy="1477328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ru-RU" sz="45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nstantia" pitchFamily="18" charset="0"/>
              </a:rPr>
              <a:t>Мужской концлагерь</a:t>
            </a:r>
          </a:p>
          <a:p>
            <a:r>
              <a:rPr lang="ru-RU" sz="45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nstantia" pitchFamily="18" charset="0"/>
              </a:rPr>
              <a:t>       (Бухенвальд)     </a:t>
            </a:r>
          </a:p>
        </p:txBody>
      </p:sp>
    </p:spTree>
  </p:cSld>
  <p:clrMapOvr>
    <a:masterClrMapping/>
  </p:clrMapOvr>
  <p:transition advTm="12000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860032" y="692696"/>
            <a:ext cx="410445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В 1933 году, на горе Эттерсберг, неподалеку от городка Веймар, началось строительство нового, “адского” мужского концлагеря– Бухенвальд. </a:t>
            </a:r>
          </a:p>
          <a:p>
            <a:pPr algn="ctr"/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Условия содержания в концлагере отличались жестокостью и бесчеловечностью. Заключенных в сопровождении взвода охраны выводили на работу (подъем был в 4 утра, отбой в 10 часов вечера)</a:t>
            </a:r>
          </a:p>
        </p:txBody>
      </p:sp>
      <p:pic>
        <p:nvPicPr>
          <p:cNvPr id="18436" name="Picture 4" descr="http://1.bp.blogspot.com/-QkGTfFj_dso/U3tdweAryLI/AAAAAAAAVkg/4hEzhBBK06E/s1600/%D0%91%D1%83%D1%85%D0%B5%D0%BD%D0%B2%D0%B0%D0%BB%D1%8C%D0%B4+%2815%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4536504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40" name="Picture 8" descr="https://im2-tub-ru.yandex.net/i?id=8bceb9bf5e50511360a78577565244b9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645024"/>
            <a:ext cx="4608512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3968" y="692696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В лагере широко практиковались медицинские эксперименты и опыты. Изучались действия химических веществ на человеческий организм. Заключенных искусственно заражали малярией, гепатитом и другими опасными заболеваниями в качестве эксперимента. Нацистские врачи тренировались в проведении хирургических операциях на здоровых людях </a:t>
            </a:r>
          </a:p>
        </p:txBody>
      </p:sp>
      <p:pic>
        <p:nvPicPr>
          <p:cNvPr id="25602" name="Picture 2" descr="https://im1-tub-ru.yandex.net/i?id=c1f7f82af7e6b6c7b6a10575ea380ecb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4104456" cy="2870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4" name="Picture 4" descr="https://im0-tub-ru.yandex.net/i?id=c8a898dcafb1ad0da4664635698b1a6b-l&amp;n=13"/>
          <p:cNvPicPr>
            <a:picLocks noChangeAspect="1" noChangeArrowheads="1"/>
          </p:cNvPicPr>
          <p:nvPr/>
        </p:nvPicPr>
        <p:blipFill>
          <a:blip r:embed="rId3" cstate="print"/>
          <a:srcRect l="5191" t="2784" r="4090" b="3072"/>
          <a:stretch>
            <a:fillRect/>
          </a:stretch>
        </p:blipFill>
        <p:spPr bwMode="auto">
          <a:xfrm>
            <a:off x="179512" y="3501008"/>
            <a:ext cx="4104456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0" y="1052736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2400" dirty="0" smtClean="0">
              <a:ln>
                <a:solidFill>
                  <a:schemeClr val="tx2">
                    <a:lumMod val="75000"/>
                  </a:schemeClr>
                </a:solidFill>
              </a:ln>
              <a:latin typeface="Constantia" pitchFamily="18" charset="0"/>
            </a:endParaRPr>
          </a:p>
          <a:p>
            <a:pPr algn="ctr"/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Крематорий - был самым страшным местом в лагере, обычно туда приглашали заключённых, под предлогом осмотра у врача, когда человек раздевался, ему стреляли в спину или вешали непосредственно перед печкой, чтобы не сжигать заживо</a:t>
            </a:r>
          </a:p>
        </p:txBody>
      </p:sp>
      <p:pic>
        <p:nvPicPr>
          <p:cNvPr id="3" name="Picture 2" descr="https://fs00.infourok.ru/images/doc/242/229942/2/img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4464496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27984" y="908720"/>
            <a:ext cx="4572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11 апреля Международный День освобождения узников фашизма. Узники Бухенвальда всех национальностей дали клятву, которая была известна тогда всему миру: "...мы прекратим борьбу только тогда, когда последний фашистский преступник предстанет перед судом народов. Уничтожение фашизма со всеми его корнями - наша задача"</a:t>
            </a:r>
          </a:p>
        </p:txBody>
      </p:sp>
      <p:pic>
        <p:nvPicPr>
          <p:cNvPr id="3074" name="Picture 2" descr="https://im2-tub-ru.yandex.net/i?id=a0b447de0cad49c5209a8b710390f82c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573016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http://pics2.pokazuha.ru/p441/d/x/7710857ax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4176464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79912" y="332656"/>
            <a:ext cx="514806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В феврале Бухенвальд был самым крупным лагерем смерти: в 88 филиалах концлагеря Бухенвальд за колючей проволокой находилось 112000 узников. В общей сложности через лагерь прошли около четверти миллиона узников из всех европейских стран. Число жертв составляет около 56000 человек. В 1995 году на месте массовых захоронений были установлены стелы с номерами погибших заключённых. Один из металлических столбов на месте захоронения советского спецлагеря. Надпись: «Неизвестный 889» </a:t>
            </a:r>
          </a:p>
        </p:txBody>
      </p:sp>
      <p:pic>
        <p:nvPicPr>
          <p:cNvPr id="1030" name="Picture 6" descr="https://bourkewhite.files.wordpress.com/2013/08/50693757_10-ed-10x6_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3744416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https://upload.wikimedia.org/wikipedia/commons/thumb/f/f3/Grave_pole.JPG/270px-Grave_pole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899592" y="3356992"/>
            <a:ext cx="2160240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://quotemaster.org/images/f8/f86134f337e72e92bcb74b4d0314d5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36712"/>
            <a:ext cx="7992888" cy="576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331640" y="188640"/>
            <a:ext cx="61680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Мемориальный комплекс Бухенвальд</a:t>
            </a:r>
          </a:p>
        </p:txBody>
      </p:sp>
    </p:spTree>
  </p:cSld>
  <p:clrMapOvr>
    <a:masterClrMapping/>
  </p:clrMapOvr>
  <p:transition advTm="12000"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fs00.infourok.ru/images/doc/194/221619/img25.jpg"/>
          <p:cNvPicPr>
            <a:picLocks noChangeAspect="1" noChangeArrowheads="1"/>
          </p:cNvPicPr>
          <p:nvPr/>
        </p:nvPicPr>
        <p:blipFill>
          <a:blip r:embed="rId2" cstate="print"/>
          <a:srcRect l="1963" t="1701" r="5113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51520" y="2492896"/>
            <a:ext cx="8568952" cy="1477328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sz="45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nstantia" pitchFamily="18" charset="0"/>
              </a:rPr>
              <a:t>Женский концлагерь (Равенсбрюк) </a:t>
            </a:r>
          </a:p>
        </p:txBody>
      </p:sp>
    </p:spTree>
  </p:cSld>
  <p:clrMapOvr>
    <a:masterClrMapping/>
  </p:clrMapOvr>
  <p:transition advTm="12000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http://victory.rusarchives.ru/sites/default/files/812_1212268182_big.jpg"/>
          <p:cNvPicPr>
            <a:picLocks noChangeAspect="1" noChangeArrowheads="1"/>
          </p:cNvPicPr>
          <p:nvPr/>
        </p:nvPicPr>
        <p:blipFill>
          <a:blip r:embed="rId2" cstate="print"/>
          <a:srcRect b="2363"/>
          <a:stretch>
            <a:fillRect/>
          </a:stretch>
        </p:blipFill>
        <p:spPr bwMode="auto">
          <a:xfrm>
            <a:off x="323528" y="404664"/>
            <a:ext cx="4320480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6" name="Picture 6" descr="https://im0-tub-ru.yandex.net/i?id=1cc694be724be915d8a0814e18edbe3b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645024"/>
            <a:ext cx="4464496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716016" y="764704"/>
            <a:ext cx="41764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Концлагерь Равенсбрюк строился, начиная с ноября 1938 года, силами СС и заключенных, переведенных из Заксенхаузена, в прусской деревне Равенсбрюк. Это был единственный большой концлагерь на германской территории, который был определен как так называемый “охраняемый лагерь заключения для женщин”</a:t>
            </a:r>
          </a:p>
        </p:txBody>
      </p:sp>
    </p:spTree>
  </p:cSld>
  <p:clrMapOvr>
    <a:masterClrMapping/>
  </p:clrMapOvr>
  <p:transition advTm="12000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7984" y="332656"/>
            <a:ext cx="4572000" cy="67403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У поступающих женщин отнимали все, их раздевали, обривали наголо, мыли, присваивали номера и, выдав им робу, распределяли по баракам. Пришедшие люди превращались в нумерованный скот. </a:t>
            </a:r>
          </a:p>
          <a:p>
            <a:pPr algn="ctr"/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Перед поселением в лагеря отбирались наиболее способные к работе, остальных сразу уничтожали. Оставшиеся в живых трудились в пошивочных мастерских, на строительстве, что-то делали для армии в компании «Simens» </a:t>
            </a:r>
          </a:p>
          <a:p>
            <a:pPr algn="ctr"/>
            <a:endParaRPr lang="ru-RU" sz="2400" dirty="0" smtClean="0">
              <a:ln>
                <a:solidFill>
                  <a:schemeClr val="tx2">
                    <a:lumMod val="75000"/>
                  </a:schemeClr>
                </a:solidFill>
              </a:ln>
              <a:latin typeface="Constantia" pitchFamily="18" charset="0"/>
            </a:endParaRPr>
          </a:p>
        </p:txBody>
      </p:sp>
      <p:pic>
        <p:nvPicPr>
          <p:cNvPr id="26626" name="Picture 2" descr="https://im3-tub-ru.yandex.net/i?id=4ef6f13b40c42a1992630916429772df-l&amp;n=13"/>
          <p:cNvPicPr>
            <a:picLocks noChangeAspect="1" noChangeArrowheads="1"/>
          </p:cNvPicPr>
          <p:nvPr/>
        </p:nvPicPr>
        <p:blipFill>
          <a:blip r:embed="rId2" cstate="print"/>
          <a:srcRect t="1205" r="2289" b="1205"/>
          <a:stretch>
            <a:fillRect/>
          </a:stretch>
        </p:blipFill>
        <p:spPr bwMode="auto">
          <a:xfrm>
            <a:off x="179512" y="332656"/>
            <a:ext cx="4176464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628" name="AutoShape 4" descr="https://s00.yaplakal.com/pics/pics_original/7/4/7/53637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6630" name="AutoShape 6" descr="https://s00.yaplakal.com/pics/pics_original/7/4/7/53637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6632" name="AutoShape 8" descr="https://s00.yaplakal.com/pics/pics_original/7/4/7/53637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6634" name="AutoShape 10" descr="https://s00.yaplakal.com/pics/pics_original/7/4/7/53637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6636" name="AutoShape 12" descr="https://s00.yaplakal.com/pics/pics_original/7/4/7/53637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6637" name="Picture 13" descr="C:\Documents and Settings\sorokina_an\Рабочий стол\53637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56992"/>
            <a:ext cx="4176464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im0-tub-ru.yandex.net/i?id=1e8aeca282935292b3d07d537f757efa-l&amp;n=13"/>
          <p:cNvPicPr>
            <a:picLocks noChangeAspect="1" noChangeArrowheads="1"/>
          </p:cNvPicPr>
          <p:nvPr/>
        </p:nvPicPr>
        <p:blipFill>
          <a:blip r:embed="rId2" cstate="print"/>
          <a:srcRect b="9051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https://iwka.files.wordpress.com/2008/03/ravensbruck-crema.jpg"/>
          <p:cNvPicPr>
            <a:picLocks noChangeAspect="1" noChangeArrowheads="1"/>
          </p:cNvPicPr>
          <p:nvPr/>
        </p:nvPicPr>
        <p:blipFill>
          <a:blip r:embed="rId2" cstate="print"/>
          <a:srcRect r="1504"/>
          <a:stretch>
            <a:fillRect/>
          </a:stretch>
        </p:blipFill>
        <p:spPr bwMode="auto">
          <a:xfrm>
            <a:off x="395536" y="332656"/>
            <a:ext cx="4248472" cy="2930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932040" y="1196752"/>
            <a:ext cx="38164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Со временем в лагере построили крематорий для сжигания трупов и в конце войны — газовую камеру. До этого по необходимости расстреливали. Пепел из крематория ссыпали в залив, а также отправляли в качестве удобрения на близлежащие поля</a:t>
            </a:r>
          </a:p>
        </p:txBody>
      </p:sp>
      <p:pic>
        <p:nvPicPr>
          <p:cNvPr id="28680" name="Picture 8" descr="https://im2-tub-ru.yandex.net/i?id=3988c3003da6a3b7426218907f4b4394-l&amp;n=13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b="4688"/>
          <a:stretch>
            <a:fillRect/>
          </a:stretch>
        </p:blipFill>
        <p:spPr bwMode="auto">
          <a:xfrm>
            <a:off x="395536" y="3429000"/>
            <a:ext cx="4248472" cy="3143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im1-tub-ru.yandex.net/i?id=408717e2ba41cf6351ac4e3eb32865ce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3600400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491880" y="188640"/>
            <a:ext cx="565212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Газовые камеры, душегубки и крематории были главными элементами лагерей. В фашистском концлагере узник идентифицировался по отличительному знаку на одежде – цветному треугольнику на левой стороне груди (или на спине) и правом колене – так определялась группа, к которой относился заключённый (политические, «неблагонадёжные», уголовники и т.д.) и порядковому номеру. Евреи носили помимо обычного треугольника еще и желтый, кроме этого – шестиконечную «звезду Давида». В некоторых концлагерях практиковалась татуировка номера узника на его руке</a:t>
            </a:r>
          </a:p>
        </p:txBody>
      </p:sp>
      <p:pic>
        <p:nvPicPr>
          <p:cNvPr id="4" name="Picture 10" descr="https://im2-tub-ru.yandex.net/i?id=2bbeafa4c6df03d907aa3802266ea09f-l&amp;n=13"/>
          <p:cNvPicPr>
            <a:picLocks noChangeAspect="1" noChangeArrowheads="1"/>
          </p:cNvPicPr>
          <p:nvPr/>
        </p:nvPicPr>
        <p:blipFill>
          <a:blip r:embed="rId3" cstate="print"/>
          <a:srcRect l="5952" t="3390" r="36905" b="5085"/>
          <a:stretch>
            <a:fillRect/>
          </a:stretch>
        </p:blipFill>
        <p:spPr bwMode="auto">
          <a:xfrm>
            <a:off x="611560" y="2924944"/>
            <a:ext cx="2880320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51520" y="6237312"/>
            <a:ext cx="3600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дверь в газовую камеру</a:t>
            </a:r>
          </a:p>
        </p:txBody>
      </p:sp>
    </p:spTree>
  </p:cSld>
  <p:clrMapOvr>
    <a:masterClrMapping/>
  </p:clrMapOvr>
  <p:transition advTm="12000"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5301208"/>
            <a:ext cx="63367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Выучить свой номер на немецком языке узник должен был в течение первых суток. Набор цифр заменял имя</a:t>
            </a:r>
          </a:p>
        </p:txBody>
      </p:sp>
      <p:pic>
        <p:nvPicPr>
          <p:cNvPr id="3" name="Picture 2" descr="https://im0-tub-ru.yandex.net/i?id=dbecdbc1cdd386dad3978c4792623af7-l&amp;n=13"/>
          <p:cNvPicPr>
            <a:picLocks noChangeAspect="1" noChangeArrowheads="1"/>
          </p:cNvPicPr>
          <p:nvPr/>
        </p:nvPicPr>
        <p:blipFill>
          <a:blip r:embed="rId2" cstate="print"/>
          <a:srcRect l="10920" t="2520" r="11801" b="23141"/>
          <a:stretch>
            <a:fillRect/>
          </a:stretch>
        </p:blipFill>
        <p:spPr bwMode="auto">
          <a:xfrm>
            <a:off x="611560" y="476672"/>
            <a:ext cx="7560840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4860032" y="570746"/>
            <a:ext cx="4067944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К моменту освобождения узниц войсками союзников в лагере осталось около 5000 человек, остальных или убили, или увезли в другие лагеря. В апреле 1945 года узницы были распущены. Пришедшие позже советские войска поначалу использовали помещения лагеря для расселения беженцев. Впоследствии это место стало пунктом дислокации советской военной части </a:t>
            </a:r>
          </a:p>
        </p:txBody>
      </p:sp>
      <p:pic>
        <p:nvPicPr>
          <p:cNvPr id="3" name="Picture 6" descr="http://mtdata.ru/u30/photo87FD/20245761502-0/original.jpg"/>
          <p:cNvPicPr>
            <a:picLocks noChangeAspect="1" noChangeArrowheads="1"/>
          </p:cNvPicPr>
          <p:nvPr/>
        </p:nvPicPr>
        <p:blipFill>
          <a:blip r:embed="rId2" cstate="print"/>
          <a:srcRect t="8308"/>
          <a:stretch>
            <a:fillRect/>
          </a:stretch>
        </p:blipFill>
        <p:spPr bwMode="auto">
          <a:xfrm>
            <a:off x="539552" y="332656"/>
            <a:ext cx="4176464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7" name="Picture 3" descr="http://rudocs.exdat.com/pars_docs/tw_refs/172/171459/171459_html_m61c0bd4d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l="3749" b="9434"/>
          <a:stretch>
            <a:fillRect/>
          </a:stretch>
        </p:blipFill>
        <p:spPr bwMode="auto">
          <a:xfrm>
            <a:off x="467544" y="3356992"/>
            <a:ext cx="4320480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http://lifeglobe.net/media/entry/2453/3.JPG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23528" y="620688"/>
            <a:ext cx="8568952" cy="784830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ru-RU" sz="45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nstantia" pitchFamily="18" charset="0"/>
              </a:rPr>
              <a:t>Освенцим – лагерь смерти</a:t>
            </a:r>
          </a:p>
        </p:txBody>
      </p:sp>
    </p:spTree>
  </p:cSld>
  <p:clrMapOvr>
    <a:masterClrMapping/>
  </p:clrMapOvr>
  <p:transition advTm="12000"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55976" y="908720"/>
            <a:ext cx="457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Осве́нцим огромный немецкий концлагерь, располагавшийся в гг. на юге Польши, около города Освенцим, в 60 км к западу от Кракова. В мире принято использовать немецкое название (Аушвиц), т.к. им пользовались нацисты, но в Советском Союзе и России звучит чаще польское название, хотя немецкое тоже многим известно </a:t>
            </a:r>
          </a:p>
        </p:txBody>
      </p:sp>
      <p:pic>
        <p:nvPicPr>
          <p:cNvPr id="30724" name="Picture 4" descr="http://www.grso.ru/uploads/letopis/2016/document_28636/0_10c1f5_f1596eb2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3960440" cy="284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6" name="Picture 6" descr="http://bigsmi.com/uploads/32525efa18f79522a4326b7d3cdf37b8-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56992"/>
            <a:ext cx="396044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5085184"/>
            <a:ext cx="8496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Комплекс состоял из трех основных лагерей: </a:t>
            </a:r>
          </a:p>
          <a:p>
            <a:pPr algn="ctr"/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Аушвиц-1, -2 и -3.</a:t>
            </a:r>
          </a:p>
          <a:p>
            <a:pPr algn="ctr"/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 Над воротами в Аушвиц-1 нацисты повесили лозунг: «Arbeit macht frei» («Труд освобождает») </a:t>
            </a:r>
          </a:p>
        </p:txBody>
      </p:sp>
      <p:pic>
        <p:nvPicPr>
          <p:cNvPr id="29698" name="Picture 2" descr="http://rss.bigsmi.com/uploads/32525efa18f79522a4326b7d3cdf37b8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60648"/>
            <a:ext cx="7620000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1920" y="188640"/>
            <a:ext cx="17002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Аушвиц-1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83968" y="836712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Лагерный комплекс Освенцим был создан в 1940 году в центрально- южной части Польши. Главный лагерь был известен как Аушвиц I был преимущественно трудовым. На протяжении двух лет количество заключенных в нем варьировалось от 13 до 16 тысяч, а к 1942 году достигло Заключенные лагеря были обязаны работать 6 дней в неделю, кроме воскресенья. Позже стал административным центром всего комплекса</a:t>
            </a:r>
          </a:p>
        </p:txBody>
      </p:sp>
      <p:pic>
        <p:nvPicPr>
          <p:cNvPr id="72706" name="Picture 2" descr="http://player.myshared.ru/4/18511/slides/slide_4.jpg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 l="61424" t="12121" r="5501" b="52600"/>
          <a:stretch>
            <a:fillRect/>
          </a:stretch>
        </p:blipFill>
        <p:spPr bwMode="auto">
          <a:xfrm>
            <a:off x="323528" y="908720"/>
            <a:ext cx="3672408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2708" name="Picture 4" descr="http://player.myshared.ru/4/18511/slides/slide_4.jpg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 l="65204" t="47879" r="1721" b="21881"/>
          <a:stretch>
            <a:fillRect/>
          </a:stretch>
        </p:blipFill>
        <p:spPr bwMode="auto">
          <a:xfrm>
            <a:off x="395536" y="3933056"/>
            <a:ext cx="3744416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5976" y="487025"/>
            <a:ext cx="478802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В одноэтажных деревянных бараках содержались сотни тысяч евреев, поляков, цыган и узников других национальностей. Фашисты убили здесь более миллиона человек. Лагерь был разбит на участки, в которых размещались люди определённой категории или национальности – карантин, больничный, цыганы, еврейские семьи и другие. Освенцим частично обслуживался заключенными, которых периодически убивали и заменяли новыми. Охрану лагеря несли 6000 солдат СС</a:t>
            </a:r>
          </a:p>
        </p:txBody>
      </p:sp>
      <p:pic>
        <p:nvPicPr>
          <p:cNvPr id="35842" name="Picture 2" descr="http://uploadrb.ru/upload/photo/5111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76672"/>
            <a:ext cx="439248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4" name="Picture 4" descr="https://newsland.com/static/u/content_image_from_text/02022017/5667766-14872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73016"/>
            <a:ext cx="439248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563888" y="0"/>
            <a:ext cx="17002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Аушвиц-2</a:t>
            </a:r>
          </a:p>
        </p:txBody>
      </p:sp>
    </p:spTree>
  </p:cSld>
  <p:clrMapOvr>
    <a:masterClrMapping/>
  </p:clrMapOvr>
  <p:transition advTm="12000"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548680"/>
            <a:ext cx="77768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Заключенные лагеря делились на классы, у каждого класса были свои нашивки на одежде. Шесть дней в неделю, кроме воскресенья, заключенные были обязаны работать. Тяжёлая физическая работа и скудная пища стали причиной многочисленных смертей. В лагере были особые блоки, в которые отправляли наказанных за нарушение режима. Людей по четыре человека помещали в «стоячие камеры» размером 90 см на 90 см, где они проводили целую ночь. Или провинившихся сажали в герметичную камеру, где они умирали от нехватки кислорода, либо просто морили голодом до смерти. Рядом находился пыточный двор, где заключенных расстреливали. После войны стена, у которой производились расстрелы, стала памятником погибшим </a:t>
            </a:r>
          </a:p>
        </p:txBody>
      </p:sp>
    </p:spTree>
  </p:cSld>
  <p:clrMapOvr>
    <a:masterClrMapping/>
  </p:clrMapOvr>
  <p:transition advTm="12000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48680"/>
            <a:ext cx="8136904" cy="563231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11 апреля был принят ООН как дата, когда планета отмечает «Международный день освобождения узников фашистских концлагерей». </a:t>
            </a:r>
          </a:p>
          <a:p>
            <a:pPr algn="ctr"/>
            <a:r>
              <a:rPr lang="ru-RU" sz="40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В этот день американские войска вторглись на территорию Бухенвальда и освободили узников концлагеря Бухенвальд </a:t>
            </a:r>
          </a:p>
        </p:txBody>
      </p:sp>
    </p:spTree>
  </p:cSld>
  <p:clrMapOvr>
    <a:masterClrMapping/>
  </p:clrMapOvr>
  <p:transition advTm="12000"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sunpics.ru/images/2570449_record-109885.jpg"/>
          <p:cNvPicPr>
            <a:picLocks noChangeAspect="1" noChangeArrowheads="1"/>
          </p:cNvPicPr>
          <p:nvPr/>
        </p:nvPicPr>
        <p:blipFill>
          <a:blip r:embed="rId2" cstate="print"/>
          <a:srcRect b="1958"/>
          <a:stretch>
            <a:fillRect/>
          </a:stretch>
        </p:blipFill>
        <p:spPr bwMode="auto">
          <a:xfrm>
            <a:off x="251520" y="188640"/>
            <a:ext cx="4680520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148064" y="332656"/>
            <a:ext cx="37079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Новые заключенные ежедневно прибывали на поездах в лагерь Биркенау со всей оккупированной Европы. Прибывших делили на четыре группы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88024" y="4149080"/>
            <a:ext cx="4355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Так выглядели бараки для заключенных. По 4 человека в узкой деревянной ячейки, в здании не было туалета. Покидать здание ночью было запрещено</a:t>
            </a:r>
          </a:p>
        </p:txBody>
      </p:sp>
      <p:pic>
        <p:nvPicPr>
          <p:cNvPr id="45060" name="Picture 4" descr="http://www.yadvashem.org/yv/ru/holocaust/about/chapter_10/images/last_months/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73016"/>
            <a:ext cx="4680520" cy="3186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88024" y="1340768"/>
            <a:ext cx="406794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Первая группа, составлявшая примерно ¾ всех привезенных, отправлялась в газовые камеры в течение нескольких часов. В эту группу входили женщины, дети, старики и все те, кто не прошёл медкомиссию по полной пригодности к работе </a:t>
            </a:r>
          </a:p>
        </p:txBody>
      </p:sp>
      <p:pic>
        <p:nvPicPr>
          <p:cNvPr id="46082" name="Picture 2" descr="https://im1-tub-ru.yandex.net/i?id=b0b3d7fb4231c070d8900dd61bab4df7-l&amp;n=13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251520" y="404664"/>
            <a:ext cx="4248472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4" name="Picture 4" descr="http://www.wise-travel.ru/images/reviews/48023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179512" y="3573016"/>
            <a:ext cx="4320480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1840" y="116632"/>
            <a:ext cx="60121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Вторая группа заключенных отправлялась на рабскую работу на промышленные предприятия различных компаний. С 1940 года по 1945 годы в комплексе Освенцима были приписаны к фабрикам около 405 тысяч заключенных, из них более 340 тысяч умерли от болезней и избиений, или были казнены. Повезло немногим.</a:t>
            </a:r>
          </a:p>
          <a:p>
            <a:pPr algn="ctr"/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 </a:t>
            </a:r>
          </a:p>
          <a:p>
            <a:pPr algn="ctr"/>
            <a:endParaRPr lang="ru-RU" sz="2400" dirty="0" smtClean="0">
              <a:ln>
                <a:solidFill>
                  <a:schemeClr val="tx2">
                    <a:lumMod val="75000"/>
                  </a:schemeClr>
                </a:solidFill>
              </a:ln>
              <a:latin typeface="Constantia" pitchFamily="18" charset="0"/>
            </a:endParaRPr>
          </a:p>
          <a:p>
            <a:pPr algn="ctr"/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Известен случай, когда немецкий магнат, Оскар Шиндлер, спас около 1000 евреев, купив их для работы на своей фабрике в Кракове, он не дал им умереть</a:t>
            </a:r>
          </a:p>
        </p:txBody>
      </p:sp>
      <p:pic>
        <p:nvPicPr>
          <p:cNvPr id="55298" name="Picture 2" descr="http://www.lifedaily.com/wp-content/uploads/2015/11/02-oskar-schindl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996952"/>
            <a:ext cx="2304256" cy="345638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39552" y="6396335"/>
            <a:ext cx="23003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Оскар Шиндлер</a:t>
            </a:r>
          </a:p>
        </p:txBody>
      </p:sp>
      <p:pic>
        <p:nvPicPr>
          <p:cNvPr id="5" name="Picture 2" descr="http://jhist.org/shoa/pc/sandberg_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6632"/>
            <a:ext cx="3168352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png-images.ru/wp-content/uploads/2014/11/cloud_PNG1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712968" cy="576064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475656" y="1124744"/>
            <a:ext cx="58326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3 сентября 1941 г. было проведено первое испытание отравления людей газом «Циклон», погибло 600 советских военнопленных и 250 других узников, в основном больных. Испытание признали успешным, и один из бункеров превратили в газовую камеру и крематорий. Камеру использовали в годах, потом её перестроили в бомбоубежище для охраны. Камера и крематорий после войны тоже стали памятником погибшим</a:t>
            </a:r>
          </a:p>
        </p:txBody>
      </p:sp>
    </p:spTree>
  </p:cSld>
  <p:clrMapOvr>
    <a:masterClrMapping/>
  </p:clrMapOvr>
  <p:transition advTm="12000"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39952" y="476672"/>
            <a:ext cx="486003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Третья группа, в основном близнецы и карлики, отправлялись на различные медицинские эксперименты, которые проводил доктор Менгеле, больше известный как «ангел смерти».</a:t>
            </a:r>
          </a:p>
          <a:p>
            <a:pPr algn="ctr"/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Близнецам переливали кровь и пересаживали органы друг от друга. Сестер заставлять рожать детей от братьев. Проводились операции по принудительной смене пола. Перед тем как приступить к опытам, «добрый» доктор Менгеле мог погладить ребенка по головке, угостить шоколадкой </a:t>
            </a:r>
          </a:p>
          <a:p>
            <a:pPr algn="ctr"/>
            <a:endParaRPr lang="ru-RU" sz="2400" dirty="0" smtClean="0">
              <a:ln>
                <a:solidFill>
                  <a:schemeClr val="tx2">
                    <a:lumMod val="75000"/>
                  </a:schemeClr>
                </a:solidFill>
              </a:ln>
              <a:latin typeface="Constantia" pitchFamily="18" charset="0"/>
            </a:endParaRPr>
          </a:p>
        </p:txBody>
      </p:sp>
      <p:pic>
        <p:nvPicPr>
          <p:cNvPr id="13314" name="Picture 2" descr="http://druga-wojna.site.vot.pl/wp-content/uploads/2011/05/Menge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3573016"/>
            <a:ext cx="2047875" cy="28575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899592" y="6396335"/>
            <a:ext cx="2298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Йозеф Менгеле</a:t>
            </a:r>
          </a:p>
        </p:txBody>
      </p:sp>
      <p:pic>
        <p:nvPicPr>
          <p:cNvPr id="13318" name="Picture 6" descr="http://www.rossiyanavsegda.ru/uploads/other/2015/01/27/ii63.jpg"/>
          <p:cNvPicPr>
            <a:picLocks noChangeAspect="1" noChangeArrowheads="1"/>
          </p:cNvPicPr>
          <p:nvPr/>
        </p:nvPicPr>
        <p:blipFill>
          <a:blip r:embed="rId3" cstate="print"/>
          <a:srcRect l="1000" t="1277" r="1001" b="4224"/>
          <a:stretch>
            <a:fillRect/>
          </a:stretch>
        </p:blipFill>
        <p:spPr bwMode="auto">
          <a:xfrm>
            <a:off x="179512" y="188640"/>
            <a:ext cx="4104456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611560" y="3140968"/>
            <a:ext cx="31519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Опыты с близнецами</a:t>
            </a:r>
          </a:p>
        </p:txBody>
      </p:sp>
    </p:spTree>
  </p:cSld>
  <p:clrMapOvr>
    <a:masterClrMapping/>
  </p:clrMapOvr>
  <p:transition advTm="12000"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7984" y="332656"/>
            <a:ext cx="4572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Четвёртая группа, преимущественно женщины, отбирались для личного использования немцами в качестве прислуги и личных рабов, а также для сортировки личного имущества заключенных, прибывающих в лагерь. Эту группу нацисты называли «Канада»</a:t>
            </a:r>
          </a:p>
        </p:txBody>
      </p:sp>
      <p:pic>
        <p:nvPicPr>
          <p:cNvPr id="62466" name="Picture 2" descr="http://s00.yaplakal.com/pics/pics_original/6/9/6/5335696.jpg"/>
          <p:cNvPicPr>
            <a:picLocks noChangeAspect="1" noChangeArrowheads="1"/>
          </p:cNvPicPr>
          <p:nvPr/>
        </p:nvPicPr>
        <p:blipFill>
          <a:blip r:embed="rId2" cstate="print"/>
          <a:srcRect t="1390" r="575" b="2722"/>
          <a:stretch>
            <a:fillRect/>
          </a:stretch>
        </p:blipFill>
        <p:spPr bwMode="auto">
          <a:xfrm>
            <a:off x="179512" y="188640"/>
            <a:ext cx="4248472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468" name="Picture 4" descr="https://im3-tub-ru.yandex.net/i?id=7c009254e67f221b76b86ef208cf4fcb-l&amp;n=13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t="12600" r="1600" b="11801"/>
          <a:stretch>
            <a:fillRect/>
          </a:stretch>
        </p:blipFill>
        <p:spPr bwMode="auto">
          <a:xfrm>
            <a:off x="4644008" y="4005064"/>
            <a:ext cx="4176464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&amp;ZHcy;&amp;iecy;&amp;ncy;&amp;shchcy;&amp;icy;&amp;ncy;&amp;ycy;-&amp;zcy;&amp;acy;&amp;kcy;&amp;lcy;&amp;yucy;&amp;chcy;&amp;iecy;&amp;ncy;&amp;ncy;&amp;ycy;&amp;iecy; &amp;scy;&amp;icy;&amp;dcy;&amp;yacy;&amp;tcy; &amp;ncy;&amp;acy; &amp;gcy;&amp;rcy;&amp;ucy;&amp;dcy;&amp;iecy; &amp;mcy;&amp;ucy;&amp;scy;&amp;ocy;&amp;rcy;&amp;acy; &amp;vcy; &amp;ocy;&amp;zhcy;&amp;icy;&amp;dcy;&amp;acy;&amp;ncy;&amp;icy;&amp;icy; &amp;iecy;&amp;dcy;&amp;ycy;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212976"/>
            <a:ext cx="3960440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2" descr="https://img-fotki.yandex.ru/get/218579/31132404.2cc/0_a0712_7e5934ae_X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1196752"/>
            <a:ext cx="40679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Этот концлагерь являлся группой из приблизительно 40 небольших лагерей, созданных при фабриках и шахтах вокруг общего комплекса. Крупнейшим из таких лагерей был Мановиц, берущий название от польской деревни, располагавшейся на его территории </a:t>
            </a:r>
          </a:p>
        </p:txBody>
      </p:sp>
      <p:pic>
        <p:nvPicPr>
          <p:cNvPr id="43012" name="Picture 4" descr="http://changenews.ru/uploads/posts/2017-02/osvobozhdenie-konclagerya-osvencim-27-yanvarya-1945-goda_1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645024"/>
            <a:ext cx="4248472" cy="3034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4" name="Picture 6" descr="http://changenews.ru/uploads/posts/2017-02/osvobozhdenie-konclagerya-osvencim-27-yanvarya-1945-goda_40.jpeg"/>
          <p:cNvPicPr>
            <a:picLocks noChangeAspect="1" noChangeArrowheads="1"/>
          </p:cNvPicPr>
          <p:nvPr/>
        </p:nvPicPr>
        <p:blipFill>
          <a:blip r:embed="rId3" cstate="print"/>
          <a:srcRect t="3000" r="1721"/>
          <a:stretch>
            <a:fillRect/>
          </a:stretch>
        </p:blipFill>
        <p:spPr bwMode="auto">
          <a:xfrm>
            <a:off x="179512" y="692696"/>
            <a:ext cx="4248472" cy="2928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067944" y="116632"/>
            <a:ext cx="17531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Аушвиц 3 </a:t>
            </a:r>
          </a:p>
        </p:txBody>
      </p:sp>
    </p:spTree>
  </p:cSld>
  <p:clrMapOvr>
    <a:masterClrMapping/>
  </p:clrMapOvr>
  <p:transition advTm="12000">
    <p:dissolv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3968" y="620688"/>
            <a:ext cx="486003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К 1943 году в лагере сформировалась группа сопротивления, которая помогла некоторым заключенным бежать, а в октябре 1944 года группа разрушила один из крематориев. В связи с приближением советских войск администрация Освенцима начала эвакуацию заключённых в лагеря, расположенные на территории Германии, более 58 тыс. заключенных были вывезены или убиты немцами </a:t>
            </a:r>
          </a:p>
        </p:txBody>
      </p:sp>
      <p:pic>
        <p:nvPicPr>
          <p:cNvPr id="64516" name="Picture 4" descr="http://waralbum.ru/wp-content/uploads/yapb_cache/ru_a7500_27.8xg97x5bwmos48c4wgk80occo.ejcuplo1l0oo0sk8c40s8osc4.th.jpeg"/>
          <p:cNvPicPr>
            <a:picLocks noChangeAspect="1" noChangeArrowheads="1"/>
          </p:cNvPicPr>
          <p:nvPr/>
        </p:nvPicPr>
        <p:blipFill>
          <a:blip r:embed="rId2" cstate="print"/>
          <a:srcRect r="1721"/>
          <a:stretch>
            <a:fillRect/>
          </a:stretch>
        </p:blipFill>
        <p:spPr bwMode="auto">
          <a:xfrm>
            <a:off x="251520" y="332656"/>
            <a:ext cx="3960440" cy="2990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518" name="Picture 6" descr="http://www.playcast.ru/uploads/2014/04/27/83878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56992"/>
            <a:ext cx="4032448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79912" y="188640"/>
            <a:ext cx="536408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27 января 1945 года, 72 года назад, советские войска освободили Освенцим. Гитлеровцы делали все возможное для того, чтобы скрыть следы преступлений. В спешном порядке уничтожались документы, были разрушены крематории, большая часть измученных голодом, холодом и издевательством людей была срочно эвакуирована из Аушвица. В трех лагерях, из которых состоял Освенцим, были оставлены только те узники, которые не имели возможности передвигаться, и по мнению фашистов могли прожить не более двух-трех дней. Бедняг насчитывалось порядка 7,5 тысяч. Это были «живые скелеты»</a:t>
            </a:r>
          </a:p>
        </p:txBody>
      </p:sp>
      <p:pic>
        <p:nvPicPr>
          <p:cNvPr id="44034" name="Picture 2" descr="http://changenews.ru/uploads/posts/2017-02/osvobozhdenie-konclagerya-osvencim-27-yanvarya-1945-goda_2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645024"/>
            <a:ext cx="3744416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036" name="AutoShape 4" descr="https://img-fotki.yandex.ru/get/112678/31132404.29f/0_9d333_97854fcf_X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44037" name="Picture 5" descr="C:\Documents and Settings\sorokina_an\Рабочий стол\0_9d333_97854fcf_XL.jpg"/>
          <p:cNvPicPr>
            <a:picLocks noChangeAspect="1" noChangeArrowheads="1"/>
          </p:cNvPicPr>
          <p:nvPr/>
        </p:nvPicPr>
        <p:blipFill>
          <a:blip r:embed="rId3" cstate="print"/>
          <a:srcRect l="861" t="830" r="861" b="830"/>
          <a:stretch>
            <a:fillRect/>
          </a:stretch>
        </p:blipFill>
        <p:spPr bwMode="auto">
          <a:xfrm>
            <a:off x="107504" y="404664"/>
            <a:ext cx="3744416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dissolv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business-active.ru/thumb/OEDU7WKbIDU_480_3.jpg"/>
          <p:cNvPicPr>
            <a:picLocks noChangeAspect="1" noChangeArrowheads="1"/>
          </p:cNvPicPr>
          <p:nvPr/>
        </p:nvPicPr>
        <p:blipFill>
          <a:blip r:embed="rId2" cstate="print"/>
          <a:srcRect t="5901" b="59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advTm="12000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putnik.fm/files/D3CB8B840A72EF26.jpg"/>
          <p:cNvPicPr>
            <a:picLocks noChangeAspect="1" noChangeArrowheads="1"/>
          </p:cNvPicPr>
          <p:nvPr/>
        </p:nvPicPr>
        <p:blipFill>
          <a:blip r:embed="rId2" cstate="print"/>
          <a:srcRect l="1049" t="1400" b="6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95536" y="404664"/>
            <a:ext cx="8207512" cy="856838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ru-RU" sz="45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nstantia" pitchFamily="18" charset="0"/>
              </a:rPr>
              <a:t>Память – наша история</a:t>
            </a:r>
          </a:p>
        </p:txBody>
      </p:sp>
    </p:spTree>
  </p:cSld>
  <p:clrMapOvr>
    <a:masterClrMapping/>
  </p:clrMapOvr>
  <p:transition advTm="12000">
    <p:dissolv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hoosh2016.ru/wp-content/uploads/2016/05/Vechnyiy_ogon.gif"/>
          <p:cNvPicPr>
            <a:picLocks noChangeAspect="1" noChangeArrowheads="1" noCrop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179512" y="260648"/>
            <a:ext cx="8424936" cy="6264696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692696"/>
            <a:ext cx="9144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 </a:t>
            </a: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Точное количество погибших в Освенциме установить невозможно, так как многие документы были уничтожены, кроме того, немцы не вели учёт жертв, направляемых в газовые камеры сразу после прибытия. Точное количество погибших в Освенциме установить невозможно, так как многие документы были уничтожены, кроме того, немцы не вели учёт жертв, направляемых в газовые камеры сразу после прибытия</a:t>
            </a:r>
          </a:p>
          <a:p>
            <a:pPr algn="ctr">
              <a:buFont typeface="Wingdings" pitchFamily="2" charset="2"/>
              <a:buChar char="Ø"/>
            </a:pPr>
            <a:endParaRPr lang="ru-RU" sz="2400" b="1" dirty="0" smtClean="0">
              <a:ln>
                <a:solidFill>
                  <a:schemeClr val="tx2">
                    <a:lumMod val="75000"/>
                  </a:schemeClr>
                </a:solidFill>
              </a:ln>
              <a:latin typeface="Constantia" pitchFamily="18" charset="0"/>
            </a:endParaRPr>
          </a:p>
          <a:p>
            <a:pPr algn="ctr">
              <a:buFont typeface="Wingdings" pitchFamily="2" charset="2"/>
              <a:buChar char="Ø"/>
            </a:pP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 Начиная с 1940 года с оккупированных территорий и самой Германии в концентрационный лагерь Освенцим ежедневно прибывало до 10 эшелонов – это тысячи и тысячи людей. Начиная с 1940 года с оккупированных территорий и самой Германии в концентрационный лагерь Освенцим ежедневно прибывало до 10 эшелонов – это тысячи и тысячи людей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47664" y="116632"/>
            <a:ext cx="5965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i="1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Число жертв концлагеря Освенцим </a:t>
            </a:r>
          </a:p>
        </p:txBody>
      </p:sp>
    </p:spTree>
  </p:cSld>
  <p:clrMapOvr>
    <a:masterClrMapping/>
  </p:clrMapOvr>
  <p:transition advTm="12000">
    <p:dissolv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4" name="Picture 12" descr="http://oneonc.ucoz.ru/_ld/67/68541670.png"/>
          <p:cNvPicPr>
            <a:picLocks noChangeAspect="1" noChangeArrowheads="1"/>
          </p:cNvPicPr>
          <p:nvPr/>
        </p:nvPicPr>
        <p:blipFill>
          <a:blip r:embed="rId2" cstate="print"/>
          <a:srcRect b="5320"/>
          <a:stretch>
            <a:fillRect/>
          </a:stretch>
        </p:blipFill>
        <p:spPr bwMode="auto">
          <a:xfrm>
            <a:off x="2771800" y="908720"/>
            <a:ext cx="7920880" cy="5832648"/>
          </a:xfrm>
          <a:prstGeom prst="rect">
            <a:avLst/>
          </a:prstGeom>
          <a:noFill/>
        </p:spPr>
      </p:pic>
      <p:pic>
        <p:nvPicPr>
          <p:cNvPr id="8200" name="Picture 8" descr="http://oneonc.ucoz.ru/_ld/67/68541670.png"/>
          <p:cNvPicPr>
            <a:picLocks noChangeAspect="1" noChangeArrowheads="1"/>
          </p:cNvPicPr>
          <p:nvPr/>
        </p:nvPicPr>
        <p:blipFill>
          <a:blip r:embed="rId2" cstate="print"/>
          <a:srcRect b="3233"/>
          <a:stretch>
            <a:fillRect/>
          </a:stretch>
        </p:blipFill>
        <p:spPr bwMode="auto">
          <a:xfrm>
            <a:off x="-1620688" y="908720"/>
            <a:ext cx="7272808" cy="5760640"/>
          </a:xfrm>
          <a:prstGeom prst="rect">
            <a:avLst/>
          </a:prstGeom>
          <a:noFill/>
        </p:spPr>
      </p:pic>
      <p:pic>
        <p:nvPicPr>
          <p:cNvPr id="8202" name="Picture 10" descr="http://oneonc.ucoz.ru/_ld/67/68541670.png"/>
          <p:cNvPicPr>
            <a:picLocks noChangeAspect="1" noChangeArrowheads="1"/>
          </p:cNvPicPr>
          <p:nvPr/>
        </p:nvPicPr>
        <p:blipFill>
          <a:blip r:embed="rId2" cstate="print"/>
          <a:srcRect b="3233"/>
          <a:stretch>
            <a:fillRect/>
          </a:stretch>
        </p:blipFill>
        <p:spPr bwMode="auto">
          <a:xfrm>
            <a:off x="827584" y="620688"/>
            <a:ext cx="6984776" cy="561662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 </a:t>
            </a:r>
            <a:r>
              <a:rPr lang="ru-RU" sz="23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Современные историки считают, что в Освенциме было уничтожено от 1,1 до 1,6 миллиона человек. Современные историки считают, что в Освенциме было уничтожено от 1,1 до 1,6 миллиона человек. Французский историк Веллер в 1983 г. использовал данные о депортации и оценил количество убитых в человек, из которых евреи и поляки. </a:t>
            </a:r>
          </a:p>
          <a:p>
            <a:pPr algn="ctr">
              <a:buFont typeface="Wingdings" pitchFamily="2" charset="2"/>
              <a:buChar char="Ø"/>
            </a:pPr>
            <a:endParaRPr lang="ru-RU" sz="2300" b="1" dirty="0" smtClean="0">
              <a:ln>
                <a:solidFill>
                  <a:schemeClr val="tx2">
                    <a:lumMod val="75000"/>
                  </a:schemeClr>
                </a:solidFill>
              </a:ln>
              <a:latin typeface="Constantia" pitchFamily="18" charset="0"/>
            </a:endParaRPr>
          </a:p>
          <a:p>
            <a:pPr algn="ctr">
              <a:buFont typeface="Wingdings" pitchFamily="2" charset="2"/>
              <a:buChar char="Ø"/>
            </a:pPr>
            <a:r>
              <a:rPr lang="ru-RU" sz="23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 Авторитетный польский историк Францишек Пипер приводит такие данные: убито евреев, поляков, русских, цыган Французский историк Веллер в 1983 г. использовал данные о депортации и оценил количество убитых в человек, из которых евреи и поляки. Авторитетный польский историк Францишек Пипер приводит такие данные: убито евреев, поляков, русских, цыган Из 16 тысяч советских военнопленных, содержавшихся в лагере, выжило 96 человек.</a:t>
            </a:r>
          </a:p>
          <a:p>
            <a:pPr algn="ctr">
              <a:buFont typeface="Wingdings" pitchFamily="2" charset="2"/>
              <a:buChar char="Ø"/>
            </a:pPr>
            <a:endParaRPr lang="ru-RU" sz="2300" b="1" dirty="0" smtClean="0">
              <a:ln>
                <a:solidFill>
                  <a:schemeClr val="tx2">
                    <a:lumMod val="75000"/>
                  </a:schemeClr>
                </a:solidFill>
              </a:ln>
              <a:latin typeface="Constantia" pitchFamily="18" charset="0"/>
            </a:endParaRPr>
          </a:p>
          <a:p>
            <a:pPr algn="ctr">
              <a:buFont typeface="Wingdings" pitchFamily="2" charset="2"/>
              <a:buChar char="Ø"/>
            </a:pPr>
            <a:r>
              <a:rPr lang="ru-RU" sz="23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 Из 16 тысяч советских военнопленных, содержавшихся в лагере, выжило 96 человек</a:t>
            </a:r>
          </a:p>
        </p:txBody>
      </p:sp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www.wise-travel.ru/images/reviews/48055.jpg"/>
          <p:cNvPicPr>
            <a:picLocks noChangeAspect="1" noChangeArrowheads="1"/>
          </p:cNvPicPr>
          <p:nvPr/>
        </p:nvPicPr>
        <p:blipFill>
          <a:blip r:embed="rId2" cstate="print"/>
          <a:srcRect r="185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gallery.forum-grad.ru/files/1/3/3/4/1/chekhiya-gorod-liditse-02-_1.jpg"/>
          <p:cNvPicPr>
            <a:picLocks noChangeAspect="1" noChangeArrowheads="1"/>
          </p:cNvPicPr>
          <p:nvPr/>
        </p:nvPicPr>
        <p:blipFill>
          <a:blip r:embed="rId2" cstate="print"/>
          <a:srcRect b="298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23528" y="1556792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5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nstantia" pitchFamily="18" charset="0"/>
              </a:rPr>
              <a:t>   </a:t>
            </a:r>
            <a:r>
              <a:rPr lang="ru-RU" sz="6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nstantia" pitchFamily="18" charset="0"/>
              </a:rPr>
              <a:t>Саласпилс – </a:t>
            </a:r>
          </a:p>
          <a:p>
            <a:pPr algn="ctr"/>
            <a:r>
              <a:rPr lang="ru-RU" sz="6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nstantia" pitchFamily="18" charset="0"/>
              </a:rPr>
              <a:t>детский лагерь</a:t>
            </a:r>
          </a:p>
        </p:txBody>
      </p:sp>
    </p:spTree>
  </p:cSld>
  <p:clrMapOvr>
    <a:masterClrMapping/>
  </p:clrMapOvr>
  <p:transition advTm="12000">
    <p:dissolv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39952" y="332656"/>
            <a:ext cx="487828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Почему концлагерь Саласпилс называют «детским лагерем»? Са́ласпилс - лагерь смерти на территории оккупированной нацистами во время Второй мировой войны Латвии и предназначенный для массового уничтожения людей. Наиболее печальную известность этот лагерь получил из-за отдельного содержания детей, которых затем стали использовать для отбора крови для раненых немецких солдат. Ежедневно у каждого ребенка забиралось до полулитра крови, вследствие чего дети быстро погибали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707904" y="116632"/>
            <a:ext cx="18473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800" b="1" i="1" dirty="0" smtClean="0">
              <a:ln w="127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ru-RU" sz="2800" b="1" i="1" dirty="0" smtClean="0">
              <a:ln w="127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194" name="Picture 2" descr="http://mtdata.ru/u24/photo068C/20882290997-0/original.jpg"/>
          <p:cNvPicPr>
            <a:picLocks noChangeAspect="1" noChangeArrowheads="1"/>
          </p:cNvPicPr>
          <p:nvPr/>
        </p:nvPicPr>
        <p:blipFill>
          <a:blip r:embed="rId2" cstate="print"/>
          <a:srcRect t="1408" b="12676"/>
          <a:stretch>
            <a:fillRect/>
          </a:stretch>
        </p:blipFill>
        <p:spPr bwMode="auto">
          <a:xfrm>
            <a:off x="395536" y="3573016"/>
            <a:ext cx="3240360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ttps://i.ytimg.com/vi/AHFjqyUhARo/maxresdefault.jpg"/>
          <p:cNvPicPr>
            <a:picLocks noChangeAspect="1" noChangeArrowheads="1"/>
          </p:cNvPicPr>
          <p:nvPr/>
        </p:nvPicPr>
        <p:blipFill>
          <a:blip r:embed="rId3" cstate="print"/>
          <a:srcRect l="15311" t="3922" r="23399" b="1961"/>
          <a:stretch>
            <a:fillRect/>
          </a:stretch>
        </p:blipFill>
        <p:spPr bwMode="auto">
          <a:xfrm>
            <a:off x="395536" y="188640"/>
            <a:ext cx="3240360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dissolv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91880" y="571480"/>
            <a:ext cx="565212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Лагерь был обнесён колючей проволокой в два ряда и имел площадь 40 гектаров. Узники помещались по 350-800 человек в бараках, рассчитанных на 200-250 человек. Существовали детские бараки, один барак для маленьких детей (включая грудных), «санитарный» барак (где немецкие врачи умерщвляли больных). Суточный рацион состоял из 150-300 граммов хлеба, смешанного наполовину с опилками, и чашки супа из овощных отходов. Рабочий день длился до 14 и более часов. Среди заключенных была очень высокая смертность. </a:t>
            </a:r>
            <a:endParaRPr lang="ru-RU" sz="2400" dirty="0" smtClean="0">
              <a:ln>
                <a:solidFill>
                  <a:schemeClr val="tx2">
                    <a:lumMod val="75000"/>
                  </a:schemeClr>
                </a:solidFill>
              </a:ln>
              <a:solidFill>
                <a:srgbClr val="FF0000"/>
              </a:solidFill>
              <a:latin typeface="Constantia" pitchFamily="18" charset="0"/>
            </a:endParaRPr>
          </a:p>
        </p:txBody>
      </p:sp>
      <p:pic>
        <p:nvPicPr>
          <p:cNvPr id="65540" name="Picture 4" descr="http://www.hcermak.ru/uploads/posts/2013-03/1363174544_latvia-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836712"/>
            <a:ext cx="3456384" cy="2676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544" name="Picture 8" descr="https://im0-tub-ru.yandex.net/i?id=2a3b6be13c0246f39877d53fdadec0cf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645024"/>
            <a:ext cx="3491880" cy="2827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dissolv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48680"/>
            <a:ext cx="835292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Несмотря на зимнюю стужу, привезённых детей голыми и босыми полкилометра гнали в барак, носивший наименование бани, где заставляли их мыться холодной водой. Затем таким же порядком детей, старший из которых не достигал еще 12-летнего возраста, гнали в другой барак, в котором голыми держали их на холоде по 5-6 суток. Детей грудных и в возрасте до 6 лет помещали в этом лагере в отдельный барак, там они массами умирали и заболевали корью. Больных корью сразу уносили в так называемую больницу лагеря, где сразу купали в воде, чего нельзя делать при этой болезни. От этого дети через 2-3 дня умирали. Они синели, корь шла внутрь организма. Выжившие после этой процедуры заболевшие дети (как и все больные заключенные) могли быть подвергнуты отравлению (мышьяком)</a:t>
            </a:r>
          </a:p>
        </p:txBody>
      </p:sp>
    </p:spTree>
  </p:cSld>
  <p:clrMapOvr>
    <a:masterClrMapping/>
  </p:clrMapOvr>
  <p:transition advTm="12000">
    <p:dissolv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9124" y="714356"/>
            <a:ext cx="449942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Детей, начиная с грудного возраста, держали в отдельных бараках, делали им впрыскивание какой-то жидкости, и после этого дети погибали от поноса. Давали детям отравленную кашу и кофе. От этих экспериментов умирало до 150 человек детей в день. Охрана лагеря каждый день выносила из детского барака в больших корзинах окоченевшие трупики погибших мучительной смертью детей. </a:t>
            </a:r>
            <a:endParaRPr lang="ru-RU" sz="2400" dirty="0" smtClean="0">
              <a:ln>
                <a:solidFill>
                  <a:schemeClr val="tx2">
                    <a:lumMod val="75000"/>
                  </a:schemeClr>
                </a:solidFill>
              </a:ln>
              <a:solidFill>
                <a:srgbClr val="FF0000"/>
              </a:solidFill>
              <a:latin typeface="Constantia" pitchFamily="18" charset="0"/>
            </a:endParaRPr>
          </a:p>
        </p:txBody>
      </p:sp>
      <p:pic>
        <p:nvPicPr>
          <p:cNvPr id="69634" name="Picture 2" descr="http://www.20min.ch/diashow/78084/78084-1vE99EkZ0UkhGa5vAgqPV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3929090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36" name="Picture 4" descr="https://im0-tub-ru.yandex.net/i?id=8a91ba23d8311c684d00ae47541c2b61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357562"/>
            <a:ext cx="4000528" cy="32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dissolv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39952" y="692696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В лагере смерти Саласпилс мученической смертью погибли около 3 тысяч детей до 5 лет в период с 18 мая 1942 года по 19 мая 1943 года, тела были частью сожжены, а частью захоронены на старом гарнизонном кладбище у Саласпилса. Подавляющее большинство из них подвергались выкачиванию крови. Третья часть из всего количества советских детей уроженцы Придвинского края, то есть Витебщины</a:t>
            </a:r>
          </a:p>
        </p:txBody>
      </p:sp>
      <p:pic>
        <p:nvPicPr>
          <p:cNvPr id="7170" name="Picture 2" descr="https://medelhi.files.wordpress.com/2010/04/auschwitz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573016"/>
            <a:ext cx="3816424" cy="2987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http://s.qguys.com/original/2/8/6/17832622_28667427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88640"/>
            <a:ext cx="2592288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dissolv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 descr="https://www.obovsyom.ru/images/post/913153-148814364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8612" name="AutoShape 4" descr="https://www.obovsyom.ru/images/post/913153-148814364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8614" name="AutoShape 6" descr="https://www.obovsyom.ru/images/post/913153-148814364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68615" name="Picture 7" descr="C:\Documents and Settings\lisavchova_na\Рабочий стол\913153-14881436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573016"/>
            <a:ext cx="3889995" cy="2897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8616" name="Rectangle 8"/>
          <p:cNvSpPr>
            <a:spLocks noChangeArrowheads="1"/>
          </p:cNvSpPr>
          <p:nvPr/>
        </p:nvSpPr>
        <p:spPr bwMode="auto">
          <a:xfrm>
            <a:off x="4716016" y="304781"/>
            <a:ext cx="4176464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Сейчас на месте, где был расположен концлагерь, воздвигнут мемориальный комплекс. Туда не несут цветы. В память о погибших детях, жертвах фашизма, люди несут игрушки и конфеты. Надпись на латышском гласит: «За этими стенами стонет земля».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Надпись на камне "Здесь людей казнили за то, что они были невиновны. Здесь людей казнили за то, что каждый из них был человеком и любил родину" </a:t>
            </a:r>
          </a:p>
        </p:txBody>
      </p:sp>
      <p:pic>
        <p:nvPicPr>
          <p:cNvPr id="68618" name="Picture 10" descr="http://ribalych.ru/wp-content/uploads/2014/01/19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76672"/>
            <a:ext cx="396044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http://img-fotki.yandex.ru/get/9800/39663434.464/0_91046_f51ba6ee_XL.pn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827584" y="440200"/>
            <a:ext cx="7776864" cy="64178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25360"/>
            <a:ext cx="8712968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«Никогда в жизни я не встречал такого количества и в таком виде изможденных людей. Они поистине прошли крестовый путь, путь невыразимых мук и невообразимого издевательства. </a:t>
            </a:r>
          </a:p>
          <a:p>
            <a:pPr algn="ctr"/>
            <a:r>
              <a:rPr lang="ru-RU" sz="36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Эти люди – жертвы гитлеровских палачей и убийц»</a:t>
            </a:r>
          </a:p>
          <a:p>
            <a:pPr algn="r"/>
            <a:endParaRPr lang="ru-RU" sz="3000" dirty="0" smtClean="0">
              <a:ln>
                <a:solidFill>
                  <a:schemeClr val="tx2">
                    <a:lumMod val="75000"/>
                  </a:schemeClr>
                </a:solidFill>
              </a:ln>
              <a:latin typeface="Constantia" pitchFamily="18" charset="0"/>
            </a:endParaRPr>
          </a:p>
          <a:p>
            <a:pPr algn="r"/>
            <a:endParaRPr lang="ru-RU" sz="3000" dirty="0" smtClean="0">
              <a:ln>
                <a:solidFill>
                  <a:schemeClr val="tx2">
                    <a:lumMod val="75000"/>
                  </a:schemeClr>
                </a:solidFill>
              </a:ln>
              <a:latin typeface="Constantia" pitchFamily="18" charset="0"/>
            </a:endParaRPr>
          </a:p>
          <a:p>
            <a:pPr algn="r"/>
            <a:endParaRPr lang="ru-RU" sz="3000" dirty="0" smtClean="0">
              <a:ln>
                <a:solidFill>
                  <a:schemeClr val="tx2">
                    <a:lumMod val="75000"/>
                  </a:schemeClr>
                </a:solidFill>
              </a:ln>
              <a:latin typeface="Constantia" pitchFamily="18" charset="0"/>
            </a:endParaRPr>
          </a:p>
          <a:p>
            <a:pPr algn="r"/>
            <a:endParaRPr lang="ru-RU" sz="3000" dirty="0" smtClean="0">
              <a:ln>
                <a:solidFill>
                  <a:schemeClr val="tx2">
                    <a:lumMod val="75000"/>
                  </a:schemeClr>
                </a:solidFill>
              </a:ln>
              <a:latin typeface="Constantia" pitchFamily="18" charset="0"/>
            </a:endParaRPr>
          </a:p>
          <a:p>
            <a:pPr algn="r"/>
            <a:r>
              <a:rPr lang="ru-RU" sz="30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Якуб Колас. «Лагерь смерти»</a:t>
            </a:r>
          </a:p>
          <a:p>
            <a:pPr algn="ctr"/>
            <a:endParaRPr lang="ru-RU" sz="3600" dirty="0" smtClean="0">
              <a:ln>
                <a:solidFill>
                  <a:schemeClr val="tx2">
                    <a:lumMod val="75000"/>
                  </a:schemeClr>
                </a:solidFill>
              </a:ln>
              <a:latin typeface="Constantia" pitchFamily="18" charset="0"/>
            </a:endParaRPr>
          </a:p>
        </p:txBody>
      </p:sp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s://im0-tub-ru.yandex.net/i?id=622e858ab7066bb0a30a79a62bb6306d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51520" y="1196752"/>
            <a:ext cx="8712968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nstantia" pitchFamily="18" charset="0"/>
              </a:rPr>
              <a:t>Детский лагерь Саласпилс – </a:t>
            </a:r>
            <a:br>
              <a:rPr lang="ru-RU" sz="4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nstantia" pitchFamily="18" charset="0"/>
              </a:rPr>
            </a:br>
            <a:r>
              <a:rPr lang="ru-RU" sz="4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nstantia" pitchFamily="18" charset="0"/>
              </a:rPr>
              <a:t>Кто увидел, не забудет.</a:t>
            </a:r>
            <a:br>
              <a:rPr lang="ru-RU" sz="4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nstantia" pitchFamily="18" charset="0"/>
              </a:rPr>
            </a:br>
            <a:r>
              <a:rPr lang="ru-RU" sz="4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nstantia" pitchFamily="18" charset="0"/>
              </a:rPr>
              <a:t>В мире нет страшней могил,</a:t>
            </a:r>
            <a:br>
              <a:rPr lang="ru-RU" sz="4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nstantia" pitchFamily="18" charset="0"/>
              </a:rPr>
            </a:br>
            <a:r>
              <a:rPr lang="ru-RU" sz="4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nstantia" pitchFamily="18" charset="0"/>
              </a:rPr>
              <a:t>Здесь когда-то лагерь был – </a:t>
            </a:r>
            <a:br>
              <a:rPr lang="ru-RU" sz="4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nstantia" pitchFamily="18" charset="0"/>
              </a:rPr>
            </a:br>
            <a:r>
              <a:rPr lang="ru-RU" sz="4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nstantia" pitchFamily="18" charset="0"/>
              </a:rPr>
              <a:t>Лагерь смерти Саласпилс</a:t>
            </a:r>
            <a:r>
              <a:rPr lang="ru-RU" sz="45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nstantia" pitchFamily="18" charset="0"/>
              </a:rPr>
              <a:t> </a:t>
            </a:r>
          </a:p>
          <a:p>
            <a:pPr algn="r"/>
            <a:endParaRPr lang="ru-RU" sz="39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onstantia" pitchFamily="18" charset="0"/>
            </a:endParaRPr>
          </a:p>
          <a:p>
            <a:pPr algn="r"/>
            <a:r>
              <a:rPr lang="ru-RU" sz="39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nstantia" pitchFamily="18" charset="0"/>
              </a:rPr>
              <a:t>Я. Голяков</a:t>
            </a:r>
          </a:p>
          <a:p>
            <a:endParaRPr lang="ru-RU" sz="1400" dirty="0" smtClean="0">
              <a:ln>
                <a:solidFill>
                  <a:schemeClr val="tx2">
                    <a:lumMod val="75000"/>
                  </a:schemeClr>
                </a:solidFill>
              </a:ln>
              <a:latin typeface="Constantia" pitchFamily="18" charset="0"/>
            </a:endParaRPr>
          </a:p>
        </p:txBody>
      </p:sp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s://im0-tub-ru.yandex.net/i?id=53c5b09e8b2292fd97bed16995da6866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3816424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860032" y="620688"/>
            <a:ext cx="399593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Среди вереска стоят монументальные бетонные статуи, символизирующие ненависть к фашизму и волю к сопротивлению; все они имеют свои имена – «Солидарность», «Несломленный», «Клятва», «Мать» (которая защищает детей – установлена на месте детских бараков).В центре ансамбля звучит метроном, отбивающий, как человеческое сердце, время</a:t>
            </a:r>
          </a:p>
        </p:txBody>
      </p:sp>
      <p:pic>
        <p:nvPicPr>
          <p:cNvPr id="71686" name="Picture 6" descr="http://www.russkije.lv/media/original/s/salaspils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501008"/>
            <a:ext cx="3816424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dissolv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188640"/>
            <a:ext cx="47368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Медаль узника в концлагере</a:t>
            </a:r>
          </a:p>
        </p:txBody>
      </p:sp>
      <p:pic>
        <p:nvPicPr>
          <p:cNvPr id="1026" name="Picture 2" descr="http://www.municipalrussia.ru/articleimg/7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96752"/>
            <a:ext cx="2952328" cy="4467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683568" y="5805264"/>
            <a:ext cx="36423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Медаль «Непокорённые»</a:t>
            </a:r>
          </a:p>
        </p:txBody>
      </p:sp>
      <p:pic>
        <p:nvPicPr>
          <p:cNvPr id="1032" name="Picture 8" descr="http://old.tkuma.dp.ua/images/stories/2012_05_08/dsc_0004.jpg"/>
          <p:cNvPicPr>
            <a:picLocks noChangeAspect="1" noChangeArrowheads="1"/>
          </p:cNvPicPr>
          <p:nvPr/>
        </p:nvPicPr>
        <p:blipFill>
          <a:blip r:embed="rId3" cstate="print"/>
          <a:srcRect l="50000" t="14706" r="14815" b="7353"/>
          <a:stretch>
            <a:fillRect/>
          </a:stretch>
        </p:blipFill>
        <p:spPr bwMode="auto">
          <a:xfrm>
            <a:off x="4932040" y="1268760"/>
            <a:ext cx="3240360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dissolv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188640"/>
            <a:ext cx="47400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Медаль узника в концлагере</a:t>
            </a:r>
          </a:p>
        </p:txBody>
      </p:sp>
      <p:pic>
        <p:nvPicPr>
          <p:cNvPr id="3" name="Picture 6" descr="https://antikvariat.ru/upload/resize_cache/iblock/2e6/660_660_1/maerz10_1469.jpg"/>
          <p:cNvPicPr>
            <a:picLocks noChangeAspect="1" noChangeArrowheads="1"/>
          </p:cNvPicPr>
          <p:nvPr/>
        </p:nvPicPr>
        <p:blipFill>
          <a:blip r:embed="rId2" cstate="print"/>
          <a:srcRect l="19472" r="20965"/>
          <a:stretch>
            <a:fillRect/>
          </a:stretch>
        </p:blipFill>
        <p:spPr bwMode="auto">
          <a:xfrm>
            <a:off x="107504" y="1052736"/>
            <a:ext cx="2592288" cy="3634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http://best-antique.ru/upload/cache/ff6/ff6a8fd11fdd4efc7420035b0efbdbe9_thumb_72785622a9cf595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2348880"/>
            <a:ext cx="3312368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22" name="Picture 2" descr="https://antikvariat.ru/upload/resize_cache/iblock/729/660_660_1/januar10_196.jpg"/>
          <p:cNvPicPr>
            <a:picLocks noChangeAspect="1" noChangeArrowheads="1"/>
          </p:cNvPicPr>
          <p:nvPr/>
        </p:nvPicPr>
        <p:blipFill>
          <a:blip r:embed="rId4" cstate="print"/>
          <a:srcRect l="16036" r="11801"/>
          <a:stretch>
            <a:fillRect/>
          </a:stretch>
        </p:blipFill>
        <p:spPr bwMode="auto">
          <a:xfrm>
            <a:off x="6156176" y="1052736"/>
            <a:ext cx="2880320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444208" y="4869160"/>
            <a:ext cx="24482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Крест узников в концлагере Бельгия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771800" y="6027003"/>
            <a:ext cx="3384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Медаль узника в концлагере Бельгия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4797152"/>
            <a:ext cx="24207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Медаль узника в концлагере Бельгия</a:t>
            </a:r>
          </a:p>
        </p:txBody>
      </p:sp>
    </p:spTree>
  </p:cSld>
  <p:clrMapOvr>
    <a:masterClrMapping/>
  </p:clrMapOvr>
  <p:transition advTm="12000">
    <p:dissolv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7984" y="476672"/>
            <a:ext cx="4572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Чему сегодня учат нас немецкие лагеря смерти? Прежде всего – ценить мир. Бороться за то, чтобы никогда на земле не появлялись концентрационные лагеря, чтобы одни люди, пусть и ставящие себя над другими, не превращались в мучителей. Помнить всех тех кто выжил в то ужасное время и тех кто помог им освободится, чтить память тех кто оставил там свои жизни. А главное не допустить чтобы этот ужас хоть когда-нибудь да повторился</a:t>
            </a:r>
          </a:p>
        </p:txBody>
      </p:sp>
      <p:pic>
        <p:nvPicPr>
          <p:cNvPr id="70658" name="Picture 2" descr="http://img11.nnm.me/6/1/3/7/9/b30ea1062e35f6bf3c666055f72.jpg"/>
          <p:cNvPicPr>
            <a:picLocks noChangeAspect="1" noChangeArrowheads="1"/>
          </p:cNvPicPr>
          <p:nvPr/>
        </p:nvPicPr>
        <p:blipFill>
          <a:blip r:embed="rId2" cstate="print"/>
          <a:srcRect r="1206" b="1451"/>
          <a:stretch>
            <a:fillRect/>
          </a:stretch>
        </p:blipFill>
        <p:spPr bwMode="auto">
          <a:xfrm>
            <a:off x="251520" y="260648"/>
            <a:ext cx="4320480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660" name="Picture 4" descr="http://holocaust-lessons.ru/gallery/10445545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501008"/>
            <a:ext cx="4320481" cy="3161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images.forwallpaper.com/files/thumbs/preview/34/349107__nuremberg-trials_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67544" y="4077072"/>
            <a:ext cx="83529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nstantia" pitchFamily="18" charset="0"/>
              </a:rPr>
              <a:t>Нюрнбергский процесс</a:t>
            </a:r>
            <a:br>
              <a:rPr lang="ru-RU" sz="4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nstantia" pitchFamily="18" charset="0"/>
              </a:rPr>
            </a:br>
            <a:r>
              <a:rPr lang="ru-RU" sz="4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nstantia" pitchFamily="18" charset="0"/>
              </a:rPr>
              <a:t>20ноября 1945 – 1 октября 1946 го</a:t>
            </a:r>
          </a:p>
        </p:txBody>
      </p:sp>
    </p:spTree>
  </p:cSld>
  <p:clrMapOvr>
    <a:masterClrMapping/>
  </p:clrMapOvr>
  <p:transition advTm="12000">
    <p:dissolv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ages.myshared.ru/5/473504/slide_11.jpg"/>
          <p:cNvPicPr>
            <a:picLocks noChangeAspect="1" noChangeArrowheads="1"/>
          </p:cNvPicPr>
          <p:nvPr/>
        </p:nvPicPr>
        <p:blipFill>
          <a:blip r:embed="rId2" cstate="print"/>
          <a:srcRect l="4725" t="18900" r="59051" b="13901"/>
          <a:stretch>
            <a:fillRect/>
          </a:stretch>
        </p:blipFill>
        <p:spPr bwMode="auto">
          <a:xfrm>
            <a:off x="323528" y="116632"/>
            <a:ext cx="3672408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2780928"/>
            <a:ext cx="4211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Здание Дворца Юстиции, где проходил Нюрнбергский процесс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6027003"/>
            <a:ext cx="4283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Нацистские преступники на скамье подсудимых</a:t>
            </a:r>
          </a:p>
        </p:txBody>
      </p:sp>
      <p:pic>
        <p:nvPicPr>
          <p:cNvPr id="6" name="Picture 2" descr="http://images.myshared.ru/5/473504/slide_11.jpg"/>
          <p:cNvPicPr>
            <a:picLocks noChangeAspect="1" noChangeArrowheads="1"/>
          </p:cNvPicPr>
          <p:nvPr/>
        </p:nvPicPr>
        <p:blipFill>
          <a:blip r:embed="rId2" cstate="print"/>
          <a:srcRect l="55038" t="62771" r="6977" b="8696"/>
          <a:stretch>
            <a:fillRect/>
          </a:stretch>
        </p:blipFill>
        <p:spPr bwMode="auto">
          <a:xfrm>
            <a:off x="251520" y="3861048"/>
            <a:ext cx="3744416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4067944" y="3974"/>
            <a:ext cx="4968552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Почти девять месяцев продолжался процесс. Выступали государственные обвинители, выступали свидетели, демонстрировались документы, вещественные доказательства. Все они кричали об одном: фашисты – варвары, душегубы, убийцы!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1 октября 1946 года Международный трибунал объявил свой приговор. 16 октября приговор был приведен в исполнение – главные военные преступники казнены. Однако дело не только в них – на суде был до конца разоблачен сам фашизм. И не только разоблачен, но и осужден всем миром</a:t>
            </a:r>
          </a:p>
        </p:txBody>
      </p:sp>
    </p:spTree>
  </p:cSld>
  <p:clrMapOvr>
    <a:masterClrMapping/>
  </p:clrMapOvr>
  <p:transition advTm="12000">
    <p:dissolv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4248472" cy="1162050"/>
          </a:xfrm>
        </p:spPr>
        <p:txBody>
          <a:bodyPr>
            <a:normAutofit/>
          </a:bodyPr>
          <a:lstStyle/>
          <a:p>
            <a:r>
              <a:rPr lang="ru-RU" sz="2200" dirty="0" smtClean="0"/>
              <a:t>Иванушкина П. Ребёнок №77325 / П. Иванушкина // Аргументы и факты. – 2015. - №4. – С.18</a:t>
            </a:r>
            <a:endParaRPr lang="ru-RU" sz="2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412776"/>
            <a:ext cx="4248472" cy="5306268"/>
          </a:xfrm>
        </p:spPr>
        <p:txBody>
          <a:bodyPr>
            <a:normAutofit/>
          </a:bodyPr>
          <a:lstStyle/>
          <a:p>
            <a:pPr algn="just"/>
            <a:r>
              <a:rPr lang="ru-RU" sz="2200" b="1" dirty="0" smtClean="0">
                <a:latin typeface="+mj-lt"/>
                <a:ea typeface="+mj-ea"/>
                <a:cs typeface="+mj-cs"/>
              </a:rPr>
              <a:t>В статье Полины Иванушкиной, представлены воспоминания Шуры Королевой. В 5-летнем возрасте девочка попала в концлагерь Освенцим. Спустя время из ее памяти стерлись все ужасные воспоминания происходящие в месте ее заключения и лишь во сне она переживала эти страшные моменты снова и снова. Клейменная. Номер 77325… Вот откуда это воспоминание, одно из немногих действительно не стершихся из детской памяти. </a:t>
            </a:r>
            <a:endParaRPr lang="ru-RU" sz="2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8194" name="Picture 2" descr="C:\Documents and Settings\lisavchova_na\Рабочий стол\скан Еглевская\1 - 0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234" t="1718" r="3020"/>
          <a:stretch>
            <a:fillRect/>
          </a:stretch>
        </p:blipFill>
        <p:spPr bwMode="auto">
          <a:xfrm>
            <a:off x="4427984" y="260648"/>
            <a:ext cx="4320480" cy="3637227"/>
          </a:xfrm>
          <a:prstGeom prst="rect">
            <a:avLst/>
          </a:prstGeom>
          <a:noFill/>
        </p:spPr>
      </p:pic>
      <p:pic>
        <p:nvPicPr>
          <p:cNvPr id="8195" name="Picture 3" descr="C:\Documents and Settings\lisavchova_na\Рабочий стол\скан Еглевская\1 - 0011.jpg"/>
          <p:cNvPicPr>
            <a:picLocks noChangeAspect="1" noChangeArrowheads="1"/>
          </p:cNvPicPr>
          <p:nvPr/>
        </p:nvPicPr>
        <p:blipFill>
          <a:blip r:embed="rId3" cstate="print"/>
          <a:srcRect l="8249" t="1370" r="3373"/>
          <a:stretch>
            <a:fillRect/>
          </a:stretch>
        </p:blipFill>
        <p:spPr bwMode="auto">
          <a:xfrm>
            <a:off x="4644008" y="2708920"/>
            <a:ext cx="4355976" cy="3672408"/>
          </a:xfrm>
          <a:prstGeom prst="rect">
            <a:avLst/>
          </a:prstGeom>
          <a:noFill/>
        </p:spPr>
      </p:pic>
    </p:spTree>
  </p:cSld>
  <p:clrMapOvr>
    <a:masterClrMapping/>
  </p:clrMapOvr>
  <p:transition advTm="12000">
    <p:dissolv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528" y="908720"/>
            <a:ext cx="4680520" cy="2016224"/>
          </a:xfrm>
        </p:spPr>
        <p:txBody>
          <a:bodyPr>
            <a:normAutofit fontScale="90000"/>
          </a:bodyPr>
          <a:lstStyle/>
          <a:p>
            <a:pPr lvl="0" algn="just"/>
            <a:r>
              <a:rPr lang="ru-RU" sz="2400" b="1" dirty="0" smtClean="0"/>
              <a:t>Аристов, С.В. «Я был совершенно нормален, выполняя задания по уничтожению». Биография Р. Хесса-коменданта Аушвица. [Электронный ресурс] — Электрон. дан. // Известия ТулГУ. Гуманитарные науки. — 2012. — № 3. — С. 105-110. — Режим доступа:http://e.lanbook.com/journal/issue/296122 — Загл. с экрана.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0" y="3356992"/>
            <a:ext cx="5004048" cy="3645024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sz="2200" b="1" dirty="0" smtClean="0">
                <a:latin typeface="+mj-lt"/>
                <a:ea typeface="+mj-ea"/>
                <a:cs typeface="+mj-cs"/>
              </a:rPr>
              <a:t>      Данная статья посвящена анализу биографии Рудольфа Хесса – коменданта нацистского концентрационного лагеря Аушвиц. На основе актуальных достижений европейской исторической науки рассматривается судьба человека, организовавшего и руководившего процессом массового уничтожения и эксплуатации узников в Освенциме</a:t>
            </a:r>
          </a:p>
          <a:p>
            <a:endParaRPr lang="ru-RU" dirty="0"/>
          </a:p>
        </p:txBody>
      </p:sp>
      <p:pic>
        <p:nvPicPr>
          <p:cNvPr id="3078" name="Picture 6" descr="http://cyberleninka.ru/images/journal/15345.jpg"/>
          <p:cNvPicPr>
            <a:picLocks noChangeAspect="1" noChangeArrowheads="1"/>
          </p:cNvPicPr>
          <p:nvPr/>
        </p:nvPicPr>
        <p:blipFill>
          <a:blip r:embed="rId2" cstate="print"/>
          <a:srcRect t="8042"/>
          <a:stretch>
            <a:fillRect/>
          </a:stretch>
        </p:blipFill>
        <p:spPr bwMode="auto">
          <a:xfrm>
            <a:off x="5076056" y="188640"/>
            <a:ext cx="3810000" cy="4940052"/>
          </a:xfrm>
          <a:prstGeom prst="rect">
            <a:avLst/>
          </a:prstGeom>
          <a:noFill/>
        </p:spPr>
      </p:pic>
      <p:pic>
        <p:nvPicPr>
          <p:cNvPr id="3084" name="Picture 12" descr="http://cyberleninka.ru/viewer_images/14045054/f/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2276872"/>
            <a:ext cx="3744416" cy="4491880"/>
          </a:xfrm>
          <a:prstGeom prst="rect">
            <a:avLst/>
          </a:prstGeom>
          <a:noFill/>
        </p:spPr>
      </p:pic>
    </p:spTree>
  </p:cSld>
  <p:clrMapOvr>
    <a:masterClrMapping/>
  </p:clrMapOvr>
  <p:transition advTm="12000">
    <p:dissolv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4114800" cy="1162050"/>
          </a:xfrm>
        </p:spPr>
        <p:txBody>
          <a:bodyPr>
            <a:normAutofit/>
          </a:bodyPr>
          <a:lstStyle/>
          <a:p>
            <a:pPr algn="just"/>
            <a:r>
              <a:rPr lang="ru-RU" sz="2200" dirty="0" smtClean="0"/>
              <a:t>Т3(2) Бродский, Е.А. Забвению Б88 не подлежит / Бродский  Е.А. - М.: Мысль, 1993. - 413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1484784"/>
            <a:ext cx="4248472" cy="504056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200" b="1" dirty="0" smtClean="0">
                <a:latin typeface="+mj-lt"/>
                <a:ea typeface="+mj-ea"/>
                <a:cs typeface="+mj-cs"/>
              </a:rPr>
              <a:t>Предлагаемая работа рассказывает о героической борьбе советских военнопленных и угнанных в Германию советских граждан в гитлеровских лагерях, за колючей проволокой. Работа основана на документах и воспоминаниях лиц, переживших гитлеровскую тиранию. В ней приведены тысячи имен жертв нацистских расправ над участниками антифашистской борьбы, считавшихся до сих пор "пропавшими без вести"</a:t>
            </a:r>
          </a:p>
          <a:p>
            <a:endParaRPr lang="ru-RU" dirty="0"/>
          </a:p>
        </p:txBody>
      </p:sp>
      <p:pic>
        <p:nvPicPr>
          <p:cNvPr id="1026" name="Picture 2" descr="C:\Documents and Settings\lisavchova_na\Рабочий стол\скан Еглевская\1 - 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3505" b="28645"/>
          <a:stretch>
            <a:fillRect/>
          </a:stretch>
        </p:blipFill>
        <p:spPr bwMode="auto">
          <a:xfrm>
            <a:off x="4788024" y="764704"/>
            <a:ext cx="3672408" cy="5184576"/>
          </a:xfrm>
          <a:prstGeom prst="rect">
            <a:avLst/>
          </a:prstGeom>
          <a:noFill/>
        </p:spPr>
      </p:pic>
    </p:spTree>
  </p:cSld>
  <p:clrMapOvr>
    <a:masterClrMapping/>
  </p:clrMapOvr>
  <p:transition advTm="12000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0" y="620688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Концентрационный лагерь (сокращённо концлагерь) — специально оборудованный центр массового принудительного заключения. </a:t>
            </a:r>
          </a:p>
          <a:p>
            <a:pPr algn="ctr"/>
            <a:endParaRPr lang="ru-RU" sz="2400" dirty="0" smtClean="0">
              <a:ln>
                <a:solidFill>
                  <a:schemeClr val="tx2">
                    <a:lumMod val="75000"/>
                  </a:schemeClr>
                </a:solidFill>
              </a:ln>
              <a:latin typeface="Constantia" pitchFamily="18" charset="0"/>
            </a:endParaRPr>
          </a:p>
          <a:p>
            <a:pPr algn="ctr"/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Уже по дороге в лагерь будущий заключенный получал представление о том, какие физические и душевные муки ожидают его там. </a:t>
            </a:r>
          </a:p>
          <a:p>
            <a:pPr algn="ctr"/>
            <a:endParaRPr lang="ru-RU" sz="2400" dirty="0" smtClean="0">
              <a:ln>
                <a:solidFill>
                  <a:schemeClr val="tx2">
                    <a:lumMod val="75000"/>
                  </a:schemeClr>
                </a:solidFill>
              </a:ln>
              <a:latin typeface="Constantia" pitchFamily="18" charset="0"/>
            </a:endParaRPr>
          </a:p>
          <a:p>
            <a:pPr algn="ctr"/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Товарные вагоны были похожи на концлагерь в уменьшенном масштабе </a:t>
            </a:r>
          </a:p>
        </p:txBody>
      </p:sp>
      <p:pic>
        <p:nvPicPr>
          <p:cNvPr id="17410" name="Picture 2" descr="http://waralbum.ru/wp-content/uploads/2009/12/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3960440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4" name="Picture 6" descr="https://im2-tub-ru.yandex.net/i?id=f7748fb94fd2431ac02f1d08e6f283ff-l&amp;n=13"/>
          <p:cNvPicPr>
            <a:picLocks noChangeAspect="1" noChangeArrowheads="1"/>
          </p:cNvPicPr>
          <p:nvPr/>
        </p:nvPicPr>
        <p:blipFill>
          <a:blip r:embed="rId3" cstate="print"/>
          <a:srcRect b="5853"/>
          <a:stretch>
            <a:fillRect/>
          </a:stretch>
        </p:blipFill>
        <p:spPr bwMode="auto">
          <a:xfrm>
            <a:off x="323528" y="3573016"/>
            <a:ext cx="3960440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4258816" cy="2448272"/>
          </a:xfrm>
        </p:spPr>
        <p:txBody>
          <a:bodyPr>
            <a:noAutofit/>
          </a:bodyPr>
          <a:lstStyle/>
          <a:p>
            <a:pPr algn="just"/>
            <a:r>
              <a:rPr lang="ru-RU" sz="2200" dirty="0" smtClean="0"/>
              <a:t>Т3(2) Дни, как смерть, </a:t>
            </a:r>
            <a:br>
              <a:rPr lang="ru-RU" sz="2200" dirty="0" smtClean="0"/>
            </a:br>
            <a:r>
              <a:rPr lang="ru-RU" sz="2200" dirty="0" smtClean="0"/>
              <a:t>Д54 страшны: рассказывают дети войны, узники фашистских концлагерей/ сост.: Э.П. Ефремов, Н.М. Зяблова. - Воронеж: Издательский дом ВГУ, 2015. - 172 с.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2000" b="1" dirty="0" smtClean="0">
              <a:latin typeface="+mj-lt"/>
              <a:ea typeface="+mj-ea"/>
              <a:cs typeface="+mj-cs"/>
            </a:endParaRPr>
          </a:p>
          <a:p>
            <a:pPr>
              <a:buNone/>
            </a:pPr>
            <a:r>
              <a:rPr lang="ru-RU" sz="2000" b="1" dirty="0" smtClean="0"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2708920"/>
            <a:ext cx="4330824" cy="3682951"/>
          </a:xfrm>
        </p:spPr>
        <p:txBody>
          <a:bodyPr>
            <a:noAutofit/>
          </a:bodyPr>
          <a:lstStyle/>
          <a:p>
            <a:pPr algn="just"/>
            <a:r>
              <a:rPr lang="ru-RU" sz="2200" b="1" dirty="0" smtClean="0">
                <a:latin typeface="+mj-lt"/>
                <a:ea typeface="+mj-ea"/>
                <a:cs typeface="+mj-cs"/>
              </a:rPr>
              <a:t>Здесь собраны воспоминания воронежцев, чье детство пришлось на военное лихолетье, и тех, кто в юные годы испытал на себе ужасы концентрационных концлагерей. </a:t>
            </a:r>
          </a:p>
          <a:p>
            <a:pPr algn="just"/>
            <a:r>
              <a:rPr lang="ru-RU" sz="2200" b="1" dirty="0" smtClean="0">
                <a:latin typeface="+mj-lt"/>
                <a:ea typeface="+mj-ea"/>
                <a:cs typeface="+mj-cs"/>
              </a:rPr>
              <a:t>С тех пор сменились эпохи и поколения. Но, читая рассказы бывших узников, мы и сегодня испытываем острую боль и горечь. Эта рана не заживает с годами</a:t>
            </a:r>
          </a:p>
        </p:txBody>
      </p:sp>
      <p:pic>
        <p:nvPicPr>
          <p:cNvPr id="2050" name="Picture 2" descr="C:\Documents and Settings\lisavchova_na\Рабочий стол\скан Еглевская\1 - 0007.jpg"/>
          <p:cNvPicPr>
            <a:picLocks noChangeAspect="1" noChangeArrowheads="1"/>
          </p:cNvPicPr>
          <p:nvPr/>
        </p:nvPicPr>
        <p:blipFill>
          <a:blip r:embed="rId2" cstate="print"/>
          <a:srcRect r="4255" b="16667"/>
          <a:stretch>
            <a:fillRect/>
          </a:stretch>
        </p:blipFill>
        <p:spPr bwMode="auto">
          <a:xfrm>
            <a:off x="4788024" y="836712"/>
            <a:ext cx="3960440" cy="5184576"/>
          </a:xfrm>
          <a:prstGeom prst="rect">
            <a:avLst/>
          </a:prstGeom>
          <a:noFill/>
        </p:spPr>
      </p:pic>
    </p:spTree>
  </p:cSld>
  <p:clrMapOvr>
    <a:masterClrMapping/>
  </p:clrMapOvr>
  <p:transition advTm="12000">
    <p:dissolv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4248472" cy="1162050"/>
          </a:xfrm>
        </p:spPr>
        <p:txBody>
          <a:bodyPr>
            <a:noAutofit/>
          </a:bodyPr>
          <a:lstStyle/>
          <a:p>
            <a:pPr algn="just"/>
            <a:r>
              <a:rPr lang="ru-RU" sz="2200" dirty="0" smtClean="0"/>
              <a:t>Т3(0) Кузьмин, С.Т. Сроку </a:t>
            </a:r>
            <a:br>
              <a:rPr lang="ru-RU" sz="2200" dirty="0" smtClean="0"/>
            </a:br>
            <a:r>
              <a:rPr lang="ru-RU" sz="2200" dirty="0" smtClean="0"/>
              <a:t>К89 давности не подлежит / С. Т. Кузьмин. - М. : Политиздат, 1985. - 206 с.</a:t>
            </a:r>
            <a:endParaRPr lang="ru-RU" sz="2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878905"/>
            <a:ext cx="4248472" cy="4790455"/>
          </a:xfrm>
        </p:spPr>
        <p:txBody>
          <a:bodyPr>
            <a:normAutofit/>
          </a:bodyPr>
          <a:lstStyle/>
          <a:p>
            <a:pPr algn="just">
              <a:spcBef>
                <a:spcPct val="0"/>
              </a:spcBef>
            </a:pPr>
            <a:r>
              <a:rPr lang="ru-RU" sz="2200" b="1" dirty="0" smtClean="0">
                <a:latin typeface="+mj-lt"/>
                <a:ea typeface="+mj-ea"/>
                <a:cs typeface="+mj-cs"/>
              </a:rPr>
              <a:t>Это еще одна книга о зверином облике гитлеровского фашизма — ударного отряда мировой империалистической реакции, угрожавшего человечеству массовым истреблением. На основе личных воспоминаний, документов, свидетельств очевидцев он воспроизводит страшную картину фашистского разбоя, показывает историческую роль Советского Союза в спасении миллионов людей от порабощения и гибели </a:t>
            </a:r>
          </a:p>
        </p:txBody>
      </p:sp>
      <p:pic>
        <p:nvPicPr>
          <p:cNvPr id="5122" name="Picture 2" descr="C:\Documents and Settings\lisavchova_na\Рабочий стол\скан Еглевская\1 - 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98" t="995" r="42260" b="32336"/>
          <a:stretch>
            <a:fillRect/>
          </a:stretch>
        </p:blipFill>
        <p:spPr bwMode="auto">
          <a:xfrm>
            <a:off x="5004048" y="764704"/>
            <a:ext cx="3384376" cy="4968552"/>
          </a:xfrm>
          <a:prstGeom prst="rect">
            <a:avLst/>
          </a:prstGeom>
          <a:noFill/>
        </p:spPr>
      </p:pic>
    </p:spTree>
  </p:cSld>
  <p:clrMapOvr>
    <a:masterClrMapping/>
  </p:clrMapOvr>
  <p:transition advTm="12000">
    <p:dissolv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4104456" cy="1162050"/>
          </a:xfrm>
        </p:spPr>
        <p:txBody>
          <a:bodyPr>
            <a:normAutofit/>
          </a:bodyPr>
          <a:lstStyle/>
          <a:p>
            <a:pPr algn="just"/>
            <a:r>
              <a:rPr lang="ru-RU" sz="2200" dirty="0" smtClean="0"/>
              <a:t>Т3(2) Хааг, Л. Горсть пыли / Л. Х12 Хааг; пер. с нем. - М.: Политиздат, 1981. - 240 с.</a:t>
            </a:r>
            <a:endParaRPr lang="ru-RU" sz="2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484784"/>
            <a:ext cx="4104456" cy="5184576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sz="2800" b="1" dirty="0" smtClean="0">
                <a:latin typeface="+mj-lt"/>
                <a:ea typeface="+mj-ea"/>
                <a:cs typeface="+mj-cs"/>
              </a:rPr>
              <a:t>Воспоминания простой женщины. Лина Хааг – очевидец страшного времени в истории Германии – прихода к власти фашистов, разгула нацистского террора. В ее записках – страдания простой, труженицы, мужественной, умной, любящей женщины, перенесшей муки фашистского ада. Лина Хааг находилась в концлагере Лихтенбург, через четыре с половиной года заключения ей удалось выбраться из лагеря смерти. В книге рассказывается обо всех испытаниях, выпавших на долю этой волевой женщины</a:t>
            </a:r>
          </a:p>
          <a:p>
            <a:endParaRPr lang="ru-RU" dirty="0"/>
          </a:p>
        </p:txBody>
      </p:sp>
      <p:pic>
        <p:nvPicPr>
          <p:cNvPr id="6146" name="Picture 2" descr="C:\Documents and Settings\lisavchova_na\Рабочий стол\скан Еглевская\1 - 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29" t="1018" r="49403" b="41998"/>
          <a:stretch>
            <a:fillRect/>
          </a:stretch>
        </p:blipFill>
        <p:spPr bwMode="auto">
          <a:xfrm>
            <a:off x="5004048" y="764704"/>
            <a:ext cx="3456384" cy="5112568"/>
          </a:xfrm>
          <a:prstGeom prst="rect">
            <a:avLst/>
          </a:prstGeom>
          <a:noFill/>
        </p:spPr>
      </p:pic>
    </p:spTree>
  </p:cSld>
  <p:clrMapOvr>
    <a:masterClrMapping/>
  </p:clrMapOvr>
  <p:transition advTm="12000">
    <p:dissolv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4248472" cy="1859806"/>
          </a:xfrm>
        </p:spPr>
        <p:txBody>
          <a:bodyPr>
            <a:noAutofit/>
          </a:bodyPr>
          <a:lstStyle/>
          <a:p>
            <a:r>
              <a:rPr lang="ru-RU" sz="2200" dirty="0" smtClean="0"/>
              <a:t>Т3(2) Деларю, Ж. Мученики </a:t>
            </a:r>
            <a:br>
              <a:rPr lang="ru-RU" sz="2200" dirty="0" smtClean="0"/>
            </a:br>
            <a:r>
              <a:rPr lang="ru-RU" sz="2200" dirty="0" smtClean="0"/>
              <a:t>Д29 восточных территорий / Ж. Деларю // История гестапо / Пер с фр. Ю.А.Немешаев и др. - Смоленск: Фирма ``Русич``, 1993. - 480 с.</a:t>
            </a:r>
            <a:endParaRPr lang="ru-RU" sz="2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916832"/>
            <a:ext cx="4248472" cy="4941168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sz="3100" b="1" dirty="0" smtClean="0">
                <a:latin typeface="+mj-lt"/>
                <a:ea typeface="+mj-ea"/>
                <a:cs typeface="+mj-cs"/>
              </a:rPr>
              <a:t>В статье идет подробное описание медицинских экспериментов над заключенными в концлагерях. Отбор несчастных кандидатов в человеческий материал для опытов был поручен политическим отделам лагерей, т.е. гестапо. Одного знака, слова или крестика поставленного в списке заключенных сотрудников гестапо, было достаточно, для того чтобы они отправлялись на ужасные эксперименты. В статье описаны концлагеря, где над узниками проводили чудовищные эксперименты</a:t>
            </a:r>
          </a:p>
          <a:p>
            <a:endParaRPr lang="ru-RU" sz="2200" b="1" dirty="0" smtClean="0">
              <a:latin typeface="+mj-lt"/>
              <a:ea typeface="+mj-ea"/>
              <a:cs typeface="+mj-cs"/>
            </a:endParaRPr>
          </a:p>
        </p:txBody>
      </p:sp>
      <p:pic>
        <p:nvPicPr>
          <p:cNvPr id="7170" name="Picture 2" descr="C:\Documents and Settings\lisavchova_na\Рабочий стол\скан Еглевская\1 - 0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05" t="1230" r="35210" b="31106"/>
          <a:stretch>
            <a:fillRect/>
          </a:stretch>
        </p:blipFill>
        <p:spPr bwMode="auto">
          <a:xfrm>
            <a:off x="5076056" y="260648"/>
            <a:ext cx="3096344" cy="4176464"/>
          </a:xfrm>
          <a:prstGeom prst="rect">
            <a:avLst/>
          </a:prstGeom>
          <a:noFill/>
        </p:spPr>
      </p:pic>
      <p:pic>
        <p:nvPicPr>
          <p:cNvPr id="7171" name="Picture 3" descr="C:\Documents and Settings\lisavchova_na\Рабочий стол\скан Еглевская\1 - 0006.jpg"/>
          <p:cNvPicPr>
            <a:picLocks noChangeAspect="1" noChangeArrowheads="1"/>
          </p:cNvPicPr>
          <p:nvPr/>
        </p:nvPicPr>
        <p:blipFill>
          <a:blip r:embed="rId3" cstate="print"/>
          <a:srcRect l="1287" t="686" b="36220"/>
          <a:stretch>
            <a:fillRect/>
          </a:stretch>
        </p:blipFill>
        <p:spPr bwMode="auto">
          <a:xfrm>
            <a:off x="4499993" y="2636912"/>
            <a:ext cx="4464495" cy="4032448"/>
          </a:xfrm>
          <a:prstGeom prst="rect">
            <a:avLst/>
          </a:prstGeom>
          <a:noFill/>
        </p:spPr>
      </p:pic>
    </p:spTree>
  </p:cSld>
  <p:clrMapOvr>
    <a:masterClrMapping/>
  </p:clrMapOvr>
  <p:transition advTm="12000">
    <p:dissolv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92696"/>
            <a:ext cx="4248472" cy="1571774"/>
          </a:xfrm>
        </p:spPr>
        <p:txBody>
          <a:bodyPr>
            <a:noAutofit/>
          </a:bodyPr>
          <a:lstStyle/>
          <a:p>
            <a:pPr algn="just"/>
            <a:r>
              <a:rPr lang="ru-RU" sz="2200" dirty="0" smtClean="0"/>
              <a:t>Т3(2) Малцужиньский, К. </a:t>
            </a:r>
            <a:br>
              <a:rPr lang="ru-RU" sz="2200" dirty="0" smtClean="0"/>
            </a:br>
            <a:r>
              <a:rPr lang="ru-RU" sz="2200" dirty="0" smtClean="0"/>
              <a:t>М19 Преступники не хотят признать своей вины / К. Малцужиньский; ред. В. Д. Ежов. - М.: Прогресс, 1979. – </a:t>
            </a:r>
            <a:br>
              <a:rPr lang="ru-RU" sz="2200" dirty="0" smtClean="0"/>
            </a:br>
            <a:r>
              <a:rPr lang="ru-RU" sz="2200" dirty="0" smtClean="0"/>
              <a:t>377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2708920"/>
            <a:ext cx="4248472" cy="3710335"/>
          </a:xfrm>
        </p:spPr>
        <p:txBody>
          <a:bodyPr>
            <a:normAutofit/>
          </a:bodyPr>
          <a:lstStyle/>
          <a:p>
            <a:pPr algn="just"/>
            <a:r>
              <a:rPr lang="ru-RU" sz="2200" b="1" dirty="0" smtClean="0">
                <a:latin typeface="+mj-lt"/>
                <a:ea typeface="+mj-ea"/>
                <a:cs typeface="+mj-cs"/>
              </a:rPr>
              <a:t>Данная книга посвящена Нюрнбергскому Процессу. В своей книги Кароль Малцужиньский пытается нарисовать картину и оценить масштабы преступления нацистской Германии против человечества. Нюрнбергский процесс – это не просто символ победы добра над злом</a:t>
            </a:r>
          </a:p>
        </p:txBody>
      </p:sp>
      <p:pic>
        <p:nvPicPr>
          <p:cNvPr id="4098" name="Picture 2" descr="C:\Documents and Settings\lisavchova_na\Рабочий стол\скан Еглевская\1 - 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40325" b="31106"/>
          <a:stretch>
            <a:fillRect/>
          </a:stretch>
        </p:blipFill>
        <p:spPr bwMode="auto">
          <a:xfrm>
            <a:off x="4932040" y="764704"/>
            <a:ext cx="3672408" cy="5184576"/>
          </a:xfrm>
          <a:prstGeom prst="rect">
            <a:avLst/>
          </a:prstGeom>
          <a:noFill/>
        </p:spPr>
      </p:pic>
    </p:spTree>
  </p:cSld>
  <p:clrMapOvr>
    <a:masterClrMapping/>
  </p:clrMapOvr>
  <p:transition advTm="12000">
    <p:dissolv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536" y="260648"/>
            <a:ext cx="4104456" cy="2075582"/>
          </a:xfrm>
        </p:spPr>
        <p:txBody>
          <a:bodyPr>
            <a:noAutofit/>
          </a:bodyPr>
          <a:lstStyle/>
          <a:p>
            <a:pPr algn="just"/>
            <a:r>
              <a:rPr lang="ru-RU" sz="2200" b="1" dirty="0" smtClean="0"/>
              <a:t>Франкл В. Сказать жизни «Да!»: психолог в концлагере [Электронный ресурс] / В. Франкл. – М.: Издательство "Альпина Паблишер«, 2009. – 239 с. - Режим доступа: https://e.lanbook.com </a:t>
            </a:r>
            <a:endParaRPr lang="ru-RU" sz="22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0" y="2708920"/>
            <a:ext cx="4572000" cy="429260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200" b="1" dirty="0" smtClean="0">
                <a:latin typeface="+mj-lt"/>
                <a:ea typeface="+mj-ea"/>
                <a:cs typeface="+mj-cs"/>
              </a:rPr>
              <a:t>     В своей книге Виктор Франкл, прошедший нацистские лагеря смерти, открыл миллионам людей всего мира путь постижения смысла жизни. В страшных, убийственных условиях концлагерей он показал необычайную силу человеческого духа. Дух упрям, вопреки слабости тела и разладу души. Человеку есть ради чего жить! </a:t>
            </a:r>
          </a:p>
        </p:txBody>
      </p:sp>
      <p:pic>
        <p:nvPicPr>
          <p:cNvPr id="2050" name="Picture 2" descr="https://postmarket.kz/public/products/big_cover_3332958.png"/>
          <p:cNvPicPr>
            <a:picLocks noChangeAspect="1" noChangeArrowheads="1"/>
          </p:cNvPicPr>
          <p:nvPr/>
        </p:nvPicPr>
        <p:blipFill>
          <a:blip r:embed="rId2" cstate="print"/>
          <a:srcRect l="18900" t="1260" r="19361" b="1721"/>
          <a:stretch>
            <a:fillRect/>
          </a:stretch>
        </p:blipFill>
        <p:spPr bwMode="auto">
          <a:xfrm>
            <a:off x="4932040" y="692696"/>
            <a:ext cx="3816424" cy="5544616"/>
          </a:xfrm>
          <a:prstGeom prst="rect">
            <a:avLst/>
          </a:prstGeom>
          <a:noFill/>
        </p:spPr>
      </p:pic>
    </p:spTree>
  </p:cSld>
  <p:clrMapOvr>
    <a:masterClrMapping/>
  </p:clrMapOvr>
  <p:transition advTm="12000">
    <p:dissolv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4114800" cy="1800200"/>
          </a:xfrm>
        </p:spPr>
        <p:txBody>
          <a:bodyPr>
            <a:normAutofit/>
          </a:bodyPr>
          <a:lstStyle/>
          <a:p>
            <a:pPr algn="just"/>
            <a:r>
              <a:rPr lang="ru-RU" sz="2200" dirty="0" smtClean="0"/>
              <a:t>Т3(2) Великая Отечественная В27 война. 1941 - 1945: энциклопедия для школьников. - М.: ОЛМА-ПРЕСС, 2005. – </a:t>
            </a:r>
            <a:br>
              <a:rPr lang="ru-RU" sz="2200" dirty="0" smtClean="0"/>
            </a:br>
            <a:r>
              <a:rPr lang="ru-RU" sz="2200" dirty="0" smtClean="0"/>
              <a:t>512 с.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916832"/>
            <a:ext cx="4176464" cy="4752528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200" b="1" dirty="0" smtClean="0">
                <a:latin typeface="+mj-lt"/>
                <a:ea typeface="+mj-ea"/>
                <a:cs typeface="+mj-cs"/>
              </a:rPr>
              <a:t>В статье подробно описываются заседания Нюрнбергского процесса. Именно в Нюрнберге, во дворце юстиции, в первые дни 1946 года начался процесс над главными военными преступниками. 16 октября приговор был приведен в исполнение – главные военные преступники казнены. Однако дело не только в них – на суде был до конца разоблачен сам фашизм. И не только разоблачен, но и осужден всем миром</a:t>
            </a:r>
          </a:p>
        </p:txBody>
      </p:sp>
      <p:pic>
        <p:nvPicPr>
          <p:cNvPr id="3074" name="Picture 2" descr="C:\Documents and Settings\lisavchova_na\Рабочий стол\скан Еглевская\1 - 0008.jpg"/>
          <p:cNvPicPr>
            <a:picLocks noChangeAspect="1" noChangeArrowheads="1"/>
          </p:cNvPicPr>
          <p:nvPr/>
        </p:nvPicPr>
        <p:blipFill>
          <a:blip r:embed="rId2" cstate="print"/>
          <a:srcRect l="1399" r="6283" b="11663"/>
          <a:stretch>
            <a:fillRect/>
          </a:stretch>
        </p:blipFill>
        <p:spPr bwMode="auto">
          <a:xfrm>
            <a:off x="4427984" y="260648"/>
            <a:ext cx="4284984" cy="5301208"/>
          </a:xfrm>
          <a:prstGeom prst="rect">
            <a:avLst/>
          </a:prstGeom>
          <a:noFill/>
        </p:spPr>
      </p:pic>
      <p:pic>
        <p:nvPicPr>
          <p:cNvPr id="3075" name="Picture 3" descr="C:\Documents and Settings\lisavchova_na\Рабочий стол\скан Еглевская\1 - 0009.jpg"/>
          <p:cNvPicPr>
            <a:picLocks noChangeAspect="1" noChangeArrowheads="1"/>
          </p:cNvPicPr>
          <p:nvPr/>
        </p:nvPicPr>
        <p:blipFill>
          <a:blip r:embed="rId3" cstate="print"/>
          <a:srcRect l="9345" t="49383" r="6556"/>
          <a:stretch>
            <a:fillRect/>
          </a:stretch>
        </p:blipFill>
        <p:spPr bwMode="auto">
          <a:xfrm>
            <a:off x="4572000" y="3212976"/>
            <a:ext cx="4427984" cy="3384376"/>
          </a:xfrm>
          <a:prstGeom prst="rect">
            <a:avLst/>
          </a:prstGeom>
          <a:noFill/>
        </p:spPr>
      </p:pic>
    </p:spTree>
  </p:cSld>
  <p:clrMapOvr>
    <a:masterClrMapping/>
  </p:clrMapOvr>
  <p:transition advTm="12000">
    <p:dissolv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://old.nashreporter.com/photo/razvlechenya/razvlechenya-6949-ma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advTm="12000">
    <p:dissolv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www.playcast.ru/uploads/2012/10/16/39127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advTm="12000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schavlev.ucoz.ru/images/buchenwald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64704"/>
            <a:ext cx="3456384" cy="240905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3528" y="3284984"/>
            <a:ext cx="33985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Концлагерь Бухенвальд</a:t>
            </a:r>
          </a:p>
        </p:txBody>
      </p:sp>
      <p:sp>
        <p:nvSpPr>
          <p:cNvPr id="54276" name="AutoShape 4" descr="https://img-fotki.yandex.ru/get/169883/31132404.2c9/0_a067e_8890ae1_X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54278" name="Picture 6" descr="C:\Documents and Settings\sorokina_an\Рабочий стол\0_a067e_8890ae1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789040"/>
            <a:ext cx="3456384" cy="237626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5536" y="6237312"/>
            <a:ext cx="31945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Концлагерь Освенцим</a:t>
            </a:r>
          </a:p>
        </p:txBody>
      </p:sp>
      <p:pic>
        <p:nvPicPr>
          <p:cNvPr id="54280" name="Picture 8" descr="https://cdn1.img.sputniknews.com/images/101723/80/10172380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861048"/>
            <a:ext cx="3456384" cy="237626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220072" y="6237312"/>
            <a:ext cx="32281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Концлагерь Саласпилс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004048" y="3284984"/>
            <a:ext cx="34680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Концлагерь Равенсбрюк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843808" y="188640"/>
            <a:ext cx="36615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Немецкие лагеря смерти</a:t>
            </a:r>
          </a:p>
        </p:txBody>
      </p:sp>
      <p:pic>
        <p:nvPicPr>
          <p:cNvPr id="47106" name="Picture 2" descr="http://historydaily.org/wp-content/uploads/2016/08/Ravensbruck-1.jpg"/>
          <p:cNvPicPr>
            <a:picLocks noChangeAspect="1" noChangeArrowheads="1"/>
          </p:cNvPicPr>
          <p:nvPr/>
        </p:nvPicPr>
        <p:blipFill>
          <a:blip r:embed="rId5" cstate="print"/>
          <a:srcRect r="2128"/>
          <a:stretch>
            <a:fillRect/>
          </a:stretch>
        </p:blipFill>
        <p:spPr bwMode="auto">
          <a:xfrm>
            <a:off x="5004048" y="764704"/>
            <a:ext cx="3456384" cy="2448272"/>
          </a:xfrm>
          <a:prstGeom prst="rect">
            <a:avLst/>
          </a:prstGeom>
          <a:noFill/>
        </p:spPr>
      </p:pic>
    </p:spTree>
  </p:cSld>
  <p:clrMapOvr>
    <a:masterClrMapping/>
  </p:clrMapOvr>
  <p:transition advTm="12000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91880" y="116632"/>
            <a:ext cx="21180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Концлагеря </a:t>
            </a:r>
          </a:p>
        </p:txBody>
      </p:sp>
      <p:pic>
        <p:nvPicPr>
          <p:cNvPr id="19458" name="Picture 2" descr="https://im3-tub-ru.yandex.net/i?id=3f927f50fc7e7dd14a62431b5e50efc3-l&amp;n=13"/>
          <p:cNvPicPr>
            <a:picLocks noChangeAspect="1" noChangeArrowheads="1"/>
          </p:cNvPicPr>
          <p:nvPr/>
        </p:nvPicPr>
        <p:blipFill>
          <a:blip r:embed="rId2" cstate="print"/>
          <a:srcRect b="4189"/>
          <a:stretch>
            <a:fillRect/>
          </a:stretch>
        </p:blipFill>
        <p:spPr bwMode="auto">
          <a:xfrm>
            <a:off x="251520" y="692696"/>
            <a:ext cx="4176464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0" name="Picture 4" descr="http://rss.bigsmi.com/uploads/32525efa18f79522a4326b7d3cdf37b8-18.jpg"/>
          <p:cNvPicPr>
            <a:picLocks noChangeAspect="1" noChangeArrowheads="1"/>
          </p:cNvPicPr>
          <p:nvPr/>
        </p:nvPicPr>
        <p:blipFill>
          <a:blip r:embed="rId3" cstate="print"/>
          <a:srcRect t="1229"/>
          <a:stretch>
            <a:fillRect/>
          </a:stretch>
        </p:blipFill>
        <p:spPr bwMode="auto">
          <a:xfrm>
            <a:off x="251520" y="3645024"/>
            <a:ext cx="4176464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4499992" y="1196752"/>
            <a:ext cx="4644008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Германия – Бухенвальд, Галле, Дрезден, Дюссельдорф, Катбус, Равенсбрюк, Шлибен, Шпремберг, Эссен;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 smtClean="0">
              <a:ln>
                <a:solidFill>
                  <a:schemeClr val="tx2">
                    <a:lumMod val="75000"/>
                  </a:schemeClr>
                </a:solidFill>
              </a:ln>
              <a:latin typeface="Constantia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Австрия – Амштеттен, Маутхаузен;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 smtClean="0">
              <a:ln>
                <a:solidFill>
                  <a:schemeClr val="tx2">
                    <a:lumMod val="75000"/>
                  </a:schemeClr>
                </a:solidFill>
              </a:ln>
              <a:latin typeface="Constantia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Польша – Красник, Майданек, Освенцим, Пшемысль, Радом;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 smtClean="0">
              <a:ln>
                <a:solidFill>
                  <a:schemeClr val="tx2">
                    <a:lumMod val="75000"/>
                  </a:schemeClr>
                </a:solidFill>
              </a:ln>
              <a:latin typeface="Constantia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Франция – Мюлуз, Нанси, Реймс</a:t>
            </a:r>
          </a:p>
        </p:txBody>
      </p:sp>
    </p:spTree>
  </p:cSld>
  <p:clrMapOvr>
    <a:masterClrMapping/>
  </p:clrMapOvr>
  <p:transition advTm="12000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07904" y="116632"/>
            <a:ext cx="20362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Концлагеря</a:t>
            </a:r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4644008" y="980728"/>
            <a:ext cx="4067944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Чехословакия – Глинско, Кунта-гора, Натра;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 smtClean="0">
              <a:ln>
                <a:solidFill>
                  <a:schemeClr val="tx2">
                    <a:lumMod val="75000"/>
                  </a:schemeClr>
                </a:solidFill>
              </a:ln>
              <a:latin typeface="Constantia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Литва – Алитус, Димитравас, Каунас;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 smtClean="0">
              <a:ln>
                <a:solidFill>
                  <a:schemeClr val="tx2">
                    <a:lumMod val="75000"/>
                  </a:schemeClr>
                </a:solidFill>
              </a:ln>
              <a:latin typeface="Constantia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Эстония – Клоога, Пиркуль, Пярну;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 smtClean="0">
              <a:ln>
                <a:solidFill>
                  <a:schemeClr val="tx2">
                    <a:lumMod val="75000"/>
                  </a:schemeClr>
                </a:solidFill>
              </a:ln>
              <a:latin typeface="Constantia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Белоруссия – Барановичи, Минск,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 smtClean="0">
              <a:ln>
                <a:solidFill>
                  <a:schemeClr val="tx2">
                    <a:lumMod val="75000"/>
                  </a:schemeClr>
                </a:solidFill>
              </a:ln>
              <a:latin typeface="Constantia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nstantia" pitchFamily="18" charset="0"/>
              </a:rPr>
              <a:t>а также на территории Латвии и Норвегии</a:t>
            </a:r>
          </a:p>
        </p:txBody>
      </p:sp>
      <p:pic>
        <p:nvPicPr>
          <p:cNvPr id="22531" name="Picture 3" descr="https://im2-tub-ru.yandex.net/i?id=df58b2c00f7c29e99d597b768ae4d538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293096"/>
            <a:ext cx="4464496" cy="2296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ttp://cn12.nevsedoma.com.ua/photo/24/7/6000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764704"/>
            <a:ext cx="4427984" cy="3448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dissolv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1888</TotalTime>
  <Words>3521</Words>
  <Application>Microsoft Office PowerPoint</Application>
  <PresentationFormat>Экран (4:3)</PresentationFormat>
  <Paragraphs>148</Paragraphs>
  <Slides>68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6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Иванушкина П. Ребёнок №77325 / П. Иванушкина // Аргументы и факты. – 2015. - №4. – С.18</vt:lpstr>
      <vt:lpstr>Аристов, С.В. «Я был совершенно нормален, выполняя задания по уничтожению». Биография Р. Хесса-коменданта Аушвица. [Электронный ресурс] — Электрон. дан. // Известия ТулГУ. Гуманитарные науки. — 2012. — № 3. — С. 105-110. — Режим доступа:http://e.lanbook.com/journal/issue/296122 — Загл. с экрана. </vt:lpstr>
      <vt:lpstr>Т3(2) Бродский, Е.А. Забвению Б88 не подлежит / Бродский  Е.А. - М.: Мысль, 1993. - 413 с.</vt:lpstr>
      <vt:lpstr>Т3(2) Дни, как смерть,  Д54 страшны: рассказывают дети войны, узники фашистских концлагерей/ сост.: Э.П. Ефремов, Н.М. Зяблова. - Воронеж: Издательский дом ВГУ, 2015. - 172 с.</vt:lpstr>
      <vt:lpstr>Т3(0) Кузьмин, С.Т. Сроку  К89 давности не подлежит / С. Т. Кузьмин. - М. : Политиздат, 1985. - 206 с.</vt:lpstr>
      <vt:lpstr>Т3(2) Хааг, Л. Горсть пыли / Л. Х12 Хааг; пер. с нем. - М.: Политиздат, 1981. - 240 с.</vt:lpstr>
      <vt:lpstr>Т3(2) Деларю, Ж. Мученики  Д29 восточных территорий / Ж. Деларю // История гестапо / Пер с фр. Ю.А.Немешаев и др. - Смоленск: Фирма ``Русич``, 1993. - 480 с.</vt:lpstr>
      <vt:lpstr>Т3(2) Малцужиньский, К.  М19 Преступники не хотят признать своей вины / К. Малцужиньский; ред. В. Д. Ежов. - М.: Прогресс, 1979. –  377 с.</vt:lpstr>
      <vt:lpstr>Франкл В. Сказать жизни «Да!»: психолог в концлагере [Электронный ресурс] / В. Франкл. – М.: Издательство "Альпина Паблишер«, 2009. – 239 с. - Режим доступа: https://e.lanbook.com </vt:lpstr>
      <vt:lpstr>Т3(2) Великая Отечественная В27 война. 1941 - 1945: энциклопедия для школьников. - М.: ОЛМА-ПРЕСС, 2005. –  512 с. </vt:lpstr>
      <vt:lpstr>Слайд 67</vt:lpstr>
      <vt:lpstr>Слайд 68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krisanova_tn</cp:lastModifiedBy>
  <cp:revision>183</cp:revision>
  <dcterms:modified xsi:type="dcterms:W3CDTF">2017-04-21T06:49:36Z</dcterms:modified>
</cp:coreProperties>
</file>